
<file path=[Content_Types].xml><?xml version="1.0" encoding="utf-8"?>
<Types xmlns="http://schemas.openxmlformats.org/package/2006/content-types">
  <Default Extension="png" ContentType="image/png"/>
  <Default Extension="tmp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7" r:id="rId2"/>
    <p:sldId id="258" r:id="rId3"/>
    <p:sldId id="278" r:id="rId4"/>
    <p:sldId id="261" r:id="rId5"/>
    <p:sldId id="293" r:id="rId6"/>
    <p:sldId id="262" r:id="rId7"/>
    <p:sldId id="294" r:id="rId8"/>
    <p:sldId id="264" r:id="rId9"/>
    <p:sldId id="279" r:id="rId10"/>
    <p:sldId id="295" r:id="rId11"/>
    <p:sldId id="298" r:id="rId12"/>
    <p:sldId id="265" r:id="rId13"/>
    <p:sldId id="270" r:id="rId14"/>
    <p:sldId id="269" r:id="rId15"/>
    <p:sldId id="280" r:id="rId16"/>
    <p:sldId id="283" r:id="rId17"/>
    <p:sldId id="285" r:id="rId18"/>
    <p:sldId id="284" r:id="rId19"/>
    <p:sldId id="301" r:id="rId20"/>
    <p:sldId id="302" r:id="rId21"/>
    <p:sldId id="300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30D7B65-18B0-49C7-BE31-1EB464C033A9}">
          <p14:sldIdLst>
            <p14:sldId id="257"/>
          </p14:sldIdLst>
        </p14:section>
        <p14:section name="Summary Section" id="{416303D9-3602-4A08-B0C4-CAA856A07C0F}">
          <p14:sldIdLst/>
        </p14:section>
        <p14:section name="Providing Network to Tenants/Customers" id="{B9C2E6E8-86D1-492A-8200-F6D97FF43BCA}">
          <p14:sldIdLst>
            <p14:sldId id="258"/>
            <p14:sldId id="278"/>
          </p14:sldIdLst>
        </p14:section>
        <p14:section name="Section 2" id="{87E3D22E-53B6-4BC6-A232-910D0DA08398}">
          <p14:sldIdLst>
            <p14:sldId id="261"/>
            <p14:sldId id="293"/>
          </p14:sldIdLst>
        </p14:section>
        <p14:section name="Untitled Section" id="{C331F85E-5F6F-4DA2-A23F-FD6BC489FA32}">
          <p14:sldIdLst>
            <p14:sldId id="262"/>
            <p14:sldId id="294"/>
            <p14:sldId id="264"/>
            <p14:sldId id="279"/>
            <p14:sldId id="295"/>
            <p14:sldId id="298"/>
            <p14:sldId id="265"/>
            <p14:sldId id="270"/>
            <p14:sldId id="269"/>
            <p14:sldId id="280"/>
            <p14:sldId id="283"/>
            <p14:sldId id="285"/>
            <p14:sldId id="284"/>
            <p14:sldId id="301"/>
            <p14:sldId id="302"/>
            <p14:sldId id="30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78509" autoAdjust="0"/>
  </p:normalViewPr>
  <p:slideViewPr>
    <p:cSldViewPr snapToGrid="0">
      <p:cViewPr varScale="1">
        <p:scale>
          <a:sx n="68" d="100"/>
          <a:sy n="68" d="100"/>
        </p:scale>
        <p:origin x="1262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53E388-C026-4EB0-A62E-8DE268239EBB}" type="datetimeFigureOut">
              <a:rPr lang="en-US" smtClean="0"/>
              <a:t>9/25/2017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0C7D02-BE98-4357-93A8-4CAAF777D2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9852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620E15-B081-49F8-A3DF-FEAFE877F02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668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0C7D02-BE98-4357-93A8-4CAAF777D28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8748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0C7D02-BE98-4357-93A8-4CAAF777D28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6354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0C7D02-BE98-4357-93A8-4CAAF777D28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6888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0C7D02-BE98-4357-93A8-4CAAF777D28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1059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4374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0C7D02-BE98-4357-93A8-4CAAF777D28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9903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Shape 1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21931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620E15-B081-49F8-A3DF-FEAFE877F02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6653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Shape 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96462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0C7D02-BE98-4357-93A8-4CAAF777D28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627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0C7D02-BE98-4357-93A8-4CAAF777D28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9751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0C7D02-BE98-4357-93A8-4CAAF777D28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5360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0C7D02-BE98-4357-93A8-4CAAF777D28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3001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0C7D02-BE98-4357-93A8-4CAAF777D28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6759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0C7D02-BE98-4357-93A8-4CAAF777D28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4961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82339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Motivate Bare-metal with some example cases :</a:t>
            </a:r>
          </a:p>
          <a:p>
            <a:r>
              <a:rPr lang="en-US" dirty="0"/>
              <a:t>Finance, or side-channel attacks on </a:t>
            </a:r>
            <a:r>
              <a:rPr lang="en-US" dirty="0" err="1"/>
              <a:t>vm</a:t>
            </a:r>
            <a:r>
              <a:rPr lang="en-US" dirty="0"/>
              <a:t>.  </a:t>
            </a:r>
          </a:p>
          <a:p>
            <a:r>
              <a:rPr lang="en-US" dirty="0"/>
              <a:t>News articles which focus on that. </a:t>
            </a:r>
          </a:p>
          <a:p>
            <a:r>
              <a:rPr lang="en-US" dirty="0"/>
              <a:t>Popularity of containers.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0C7D02-BE98-4357-93A8-4CAAF777D28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7115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36CD8-F9C1-4004-A37E-A758EEBF37F2}" type="datetimeFigureOut">
              <a:rPr lang="en-US" smtClean="0"/>
              <a:t>9/25/2017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EECF50-9582-4235-8D4E-9CF2D5449F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0969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36CD8-F9C1-4004-A37E-A758EEBF37F2}" type="datetimeFigureOut">
              <a:rPr lang="en-US" smtClean="0"/>
              <a:t>9/25/2017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EECF50-9582-4235-8D4E-9CF2D5449F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42634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36CD8-F9C1-4004-A37E-A758EEBF37F2}" type="datetimeFigureOut">
              <a:rPr lang="en-US" smtClean="0"/>
              <a:t>9/25/2017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EECF50-9582-4235-8D4E-9CF2D5449F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8396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400" cy="54544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SzPct val="100000"/>
              <a:defRPr sz="6400"/>
            </a:lvl1pPr>
            <a:lvl2pPr lvl="1">
              <a:spcBef>
                <a:spcPts val="0"/>
              </a:spcBef>
              <a:buSzPct val="100000"/>
              <a:defRPr sz="6400"/>
            </a:lvl2pPr>
            <a:lvl3pPr lvl="2">
              <a:spcBef>
                <a:spcPts val="0"/>
              </a:spcBef>
              <a:buSzPct val="100000"/>
              <a:defRPr sz="6400"/>
            </a:lvl3pPr>
            <a:lvl4pPr lvl="3">
              <a:spcBef>
                <a:spcPts val="0"/>
              </a:spcBef>
              <a:buSzPct val="100000"/>
              <a:defRPr sz="6400"/>
            </a:lvl4pPr>
            <a:lvl5pPr lvl="4">
              <a:spcBef>
                <a:spcPts val="0"/>
              </a:spcBef>
              <a:buSzPct val="100000"/>
              <a:defRPr sz="6400"/>
            </a:lvl5pPr>
            <a:lvl6pPr lvl="5">
              <a:spcBef>
                <a:spcPts val="0"/>
              </a:spcBef>
              <a:buSzPct val="100000"/>
              <a:defRPr sz="6400"/>
            </a:lvl6pPr>
            <a:lvl7pPr lvl="6">
              <a:spcBef>
                <a:spcPts val="0"/>
              </a:spcBef>
              <a:buSzPct val="100000"/>
              <a:defRPr sz="6400"/>
            </a:lvl7pPr>
            <a:lvl8pPr lvl="7">
              <a:spcBef>
                <a:spcPts val="0"/>
              </a:spcBef>
              <a:buSzPct val="100000"/>
              <a:defRPr sz="6400"/>
            </a:lvl8pPr>
            <a:lvl9pPr lvl="8">
              <a:spcBef>
                <a:spcPts val="0"/>
              </a:spcBef>
              <a:buSzPct val="100000"/>
              <a:defRPr sz="64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11296609" y="6217621"/>
            <a:ext cx="731600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4881889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11296609" y="6217621"/>
            <a:ext cx="731600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4092534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36CD8-F9C1-4004-A37E-A758EEBF37F2}" type="datetimeFigureOut">
              <a:rPr lang="en-US" smtClean="0"/>
              <a:t>9/25/2017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EECF50-9582-4235-8D4E-9CF2D5449F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7639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36CD8-F9C1-4004-A37E-A758EEBF37F2}" type="datetimeFigureOut">
              <a:rPr lang="en-US" smtClean="0"/>
              <a:t>9/25/2017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EECF50-9582-4235-8D4E-9CF2D5449F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9204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36CD8-F9C1-4004-A37E-A758EEBF37F2}" type="datetimeFigureOut">
              <a:rPr lang="en-US" smtClean="0"/>
              <a:t>9/25/2017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EECF50-9582-4235-8D4E-9CF2D5449F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9220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36CD8-F9C1-4004-A37E-A758EEBF37F2}" type="datetimeFigureOut">
              <a:rPr lang="en-US" smtClean="0"/>
              <a:t>9/25/2017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EECF50-9582-4235-8D4E-9CF2D5449F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2742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36CD8-F9C1-4004-A37E-A758EEBF37F2}" type="datetimeFigureOut">
              <a:rPr lang="en-US" smtClean="0"/>
              <a:t>9/25/2017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EECF50-9582-4235-8D4E-9CF2D5449F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3236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36CD8-F9C1-4004-A37E-A758EEBF37F2}" type="datetimeFigureOut">
              <a:rPr lang="en-US" smtClean="0"/>
              <a:t>9/25/2017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EECF50-9582-4235-8D4E-9CF2D5449F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6738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36CD8-F9C1-4004-A37E-A758EEBF37F2}" type="datetimeFigureOut">
              <a:rPr lang="en-US" smtClean="0"/>
              <a:t>9/25/2017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EECF50-9582-4235-8D4E-9CF2D5449F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6630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36CD8-F9C1-4004-A37E-A758EEBF37F2}" type="datetimeFigureOut">
              <a:rPr lang="en-US" smtClean="0"/>
              <a:t>9/25/2017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EECF50-9582-4235-8D4E-9CF2D5449F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456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C36CD8-F9C1-4004-A37E-A758EEBF37F2}" type="datetimeFigureOut">
              <a:rPr lang="en-US" smtClean="0"/>
              <a:t>9/25/2017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EECF50-9582-4235-8D4E-9CF2D5449F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6143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3.png"/><Relationship Id="rId7" Type="http://schemas.openxmlformats.org/officeDocument/2006/relationships/image" Target="../media/image1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png"/><Relationship Id="rId4" Type="http://schemas.openxmlformats.org/officeDocument/2006/relationships/image" Target="../media/image17.tmp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sv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9.png"/><Relationship Id="rId5" Type="http://schemas.openxmlformats.org/officeDocument/2006/relationships/image" Target="../media/image18.jpe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sv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9.png"/><Relationship Id="rId5" Type="http://schemas.openxmlformats.org/officeDocument/2006/relationships/image" Target="../media/image18.jpe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sv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9.png"/><Relationship Id="rId5" Type="http://schemas.openxmlformats.org/officeDocument/2006/relationships/image" Target="../media/image18.jpe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sv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9.png"/><Relationship Id="rId5" Type="http://schemas.openxmlformats.org/officeDocument/2006/relationships/image" Target="../media/image18.jpeg"/><Relationship Id="rId4" Type="http://schemas.openxmlformats.org/officeDocument/2006/relationships/image" Target="../media/image3.png"/><Relationship Id="rId9" Type="http://schemas.openxmlformats.org/officeDocument/2006/relationships/image" Target="../media/image17.tmp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sv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9.png"/><Relationship Id="rId5" Type="http://schemas.openxmlformats.org/officeDocument/2006/relationships/image" Target="../media/image18.jpeg"/><Relationship Id="rId10" Type="http://schemas.openxmlformats.org/officeDocument/2006/relationships/image" Target="../media/image23.svg"/><Relationship Id="rId4" Type="http://schemas.openxmlformats.org/officeDocument/2006/relationships/image" Target="../media/image3.png"/><Relationship Id="rId9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7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6.png"/><Relationship Id="rId5" Type="http://schemas.microsoft.com/office/2007/relationships/hdphoto" Target="../media/hdphoto2.wdp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30.jpeg"/><Relationship Id="rId4" Type="http://schemas.openxmlformats.org/officeDocument/2006/relationships/image" Target="../media/image29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5.png"/><Relationship Id="rId7" Type="http://schemas.openxmlformats.org/officeDocument/2006/relationships/image" Target="../media/image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6.png"/><Relationship Id="rId10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5.png"/><Relationship Id="rId7" Type="http://schemas.openxmlformats.org/officeDocument/2006/relationships/image" Target="../media/image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6.png"/><Relationship Id="rId10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5.png"/><Relationship Id="rId7" Type="http://schemas.openxmlformats.org/officeDocument/2006/relationships/image" Target="../media/image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6.png"/><Relationship Id="rId10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847" y="-21510"/>
            <a:ext cx="12227847" cy="6878164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-35848" y="2904406"/>
            <a:ext cx="12227847" cy="707886"/>
            <a:chOff x="-35848" y="2904406"/>
            <a:chExt cx="12227847" cy="707886"/>
          </a:xfrm>
        </p:grpSpPr>
        <p:sp>
          <p:nvSpPr>
            <p:cNvPr id="8" name="Rectangle 7"/>
            <p:cNvSpPr/>
            <p:nvPr/>
          </p:nvSpPr>
          <p:spPr>
            <a:xfrm>
              <a:off x="-35848" y="2904406"/>
              <a:ext cx="12227846" cy="707886"/>
            </a:xfrm>
            <a:prstGeom prst="rect">
              <a:avLst/>
            </a:prstGeom>
            <a:blipFill>
              <a:blip r:embed="rId4"/>
              <a:stretch>
                <a:fillRect/>
              </a:stretch>
            </a:blipFill>
            <a:ln w="1587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15875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-35848" y="2904406"/>
              <a:ext cx="1222784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b="1" dirty="0" err="1">
                  <a:solidFill>
                    <a:schemeClr val="bg1"/>
                  </a:solidFill>
                </a:rPr>
                <a:t>BNVirt</a:t>
              </a:r>
              <a:r>
                <a:rPr lang="en-US" sz="4000" dirty="0">
                  <a:solidFill>
                    <a:schemeClr val="bg1"/>
                  </a:solidFill>
                </a:rPr>
                <a:t> </a:t>
              </a:r>
            </a:p>
          </p:txBody>
        </p:sp>
      </p:grpSp>
      <p:pic>
        <p:nvPicPr>
          <p:cNvPr id="1026" name="Picture 2" descr="Logo-NBV-Color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1175" y="1894756"/>
            <a:ext cx="1009650" cy="100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92387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03022"/>
            <a:ext cx="6811121" cy="4573941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buNone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Bare-Metal cloud services are increasing due to following:</a:t>
            </a:r>
          </a:p>
          <a:p>
            <a:pPr marL="457200" indent="-457200" algn="just">
              <a:buAutoNum type="alphaLcParenR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Data-Isolation &amp; Privacy concerns.</a:t>
            </a:r>
          </a:p>
          <a:p>
            <a:pPr marL="457200" indent="-457200" algn="just">
              <a:buAutoNum type="alphaLcParenR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Regulatory Reasons.</a:t>
            </a:r>
          </a:p>
          <a:p>
            <a:pPr marL="457200" indent="-457200" algn="just">
              <a:buAutoNum type="alphaLcParenR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Performance Guarantees for applications such </a:t>
            </a:r>
          </a:p>
          <a:p>
            <a:pPr marL="0" indent="0" algn="just">
              <a:buNone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   as Big-Data, Deep Learning and container micro services.</a:t>
            </a:r>
          </a:p>
          <a:p>
            <a:pPr lvl="1"/>
            <a:endParaRPr lang="en-US" dirty="0"/>
          </a:p>
        </p:txBody>
      </p:sp>
      <p:grpSp>
        <p:nvGrpSpPr>
          <p:cNvPr id="4" name="Group 4"/>
          <p:cNvGrpSpPr/>
          <p:nvPr/>
        </p:nvGrpSpPr>
        <p:grpSpPr>
          <a:xfrm>
            <a:off x="0" y="6488668"/>
            <a:ext cx="1693333" cy="369332"/>
            <a:chOff x="0" y="6488668"/>
            <a:chExt cx="1693333" cy="369332"/>
          </a:xfrm>
        </p:grpSpPr>
        <p:pic>
          <p:nvPicPr>
            <p:cNvPr id="5" name="Picture 2" descr="Logo-NBV-Color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6488668"/>
              <a:ext cx="369332" cy="3693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/>
            <p:cNvSpPr txBox="1"/>
            <p:nvPr/>
          </p:nvSpPr>
          <p:spPr>
            <a:xfrm>
              <a:off x="349955" y="6488668"/>
              <a:ext cx="13433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err="1"/>
                <a:t>BNVirt</a:t>
              </a:r>
              <a:endParaRPr lang="en-US" b="1" dirty="0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FDE75B52-A701-43F0-A066-640C09EC7B37}"/>
              </a:ext>
            </a:extLst>
          </p:cNvPr>
          <p:cNvGrpSpPr/>
          <p:nvPr/>
        </p:nvGrpSpPr>
        <p:grpSpPr>
          <a:xfrm>
            <a:off x="6856232" y="2534077"/>
            <a:ext cx="5155146" cy="2870058"/>
            <a:chOff x="7333639" y="2667364"/>
            <a:chExt cx="5155146" cy="2870058"/>
          </a:xfrm>
        </p:grpSpPr>
        <p:pic>
          <p:nvPicPr>
            <p:cNvPr id="8" name="Picture 2" descr="Image result for rack server images">
              <a:extLst>
                <a:ext uri="{FF2B5EF4-FFF2-40B4-BE49-F238E27FC236}">
                  <a16:creationId xmlns:a16="http://schemas.microsoft.com/office/drawing/2014/main" id="{E267BEB8-5B74-43AF-A70C-8A03BE6EEE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74683" y="2679922"/>
              <a:ext cx="3810000" cy="2857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8" descr="Image result for hadoop">
              <a:extLst>
                <a:ext uri="{FF2B5EF4-FFF2-40B4-BE49-F238E27FC236}">
                  <a16:creationId xmlns:a16="http://schemas.microsoft.com/office/drawing/2014/main" id="{BFF18AAC-458D-4EEC-8F9D-586BF0ACA2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74859" y="4688034"/>
              <a:ext cx="1453665" cy="7052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4" descr="Image result for tensorflow">
              <a:extLst>
                <a:ext uri="{FF2B5EF4-FFF2-40B4-BE49-F238E27FC236}">
                  <a16:creationId xmlns:a16="http://schemas.microsoft.com/office/drawing/2014/main" id="{A08CF7E2-CFD7-4586-AF33-0D6C71D09C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38397" y="4864606"/>
              <a:ext cx="1950388" cy="3521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6" descr="Image result for cyber privacy">
              <a:extLst>
                <a:ext uri="{FF2B5EF4-FFF2-40B4-BE49-F238E27FC236}">
                  <a16:creationId xmlns:a16="http://schemas.microsoft.com/office/drawing/2014/main" id="{B999A2B8-4179-471E-9628-4D0472B92B2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83078" y="2667364"/>
              <a:ext cx="1461025" cy="11049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8" descr="Image result for docker">
              <a:extLst>
                <a:ext uri="{FF2B5EF4-FFF2-40B4-BE49-F238E27FC236}">
                  <a16:creationId xmlns:a16="http://schemas.microsoft.com/office/drawing/2014/main" id="{8ED7179B-71FB-41F5-B48F-90D281AC4E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33639" y="2875178"/>
              <a:ext cx="3226745" cy="10403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5249980B-460C-4E57-990D-3B43590D182D}"/>
              </a:ext>
            </a:extLst>
          </p:cNvPr>
          <p:cNvSpPr/>
          <p:nvPr/>
        </p:nvSpPr>
        <p:spPr>
          <a:xfrm>
            <a:off x="625464" y="376255"/>
            <a:ext cx="11093101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800" b="1" i="1" dirty="0">
                <a:latin typeface="Arial" panose="020B0604020202020204" pitchFamily="34" charset="0"/>
                <a:cs typeface="Arial" panose="020B0604020202020204" pitchFamily="34" charset="0"/>
              </a:rPr>
              <a:t>“Worldwide Bare Metal Cloud Market to Grow at a CAGR of 43.2% during 2016-2022 to aggregate $9150.3 million by 2022”. – 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Research &amp; Markets</a:t>
            </a:r>
          </a:p>
        </p:txBody>
      </p:sp>
    </p:spTree>
    <p:extLst>
      <p:ext uri="{BB962C8B-B14F-4D97-AF65-F5344CB8AC3E}">
        <p14:creationId xmlns:p14="http://schemas.microsoft.com/office/powerpoint/2010/main" val="3124993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IaaS Landscape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IaaS providers until now have been provisioning Servers not Switches.</a:t>
            </a:r>
          </a:p>
          <a:p>
            <a:r>
              <a:rPr lang="en-US" dirty="0"/>
              <a:t>Switches are an essential part of infrastructure.</a:t>
            </a:r>
          </a:p>
          <a:p>
            <a:pPr lvl="1"/>
            <a:r>
              <a:rPr lang="en-US" dirty="0"/>
              <a:t>Enforce Policies.</a:t>
            </a:r>
          </a:p>
          <a:p>
            <a:pPr lvl="1"/>
            <a:r>
              <a:rPr lang="en-US" dirty="0"/>
              <a:t>Performance Tuning.</a:t>
            </a:r>
          </a:p>
          <a:p>
            <a:pPr lvl="1"/>
            <a:endParaRPr lang="en-US" dirty="0"/>
          </a:p>
          <a:p>
            <a:r>
              <a:rPr lang="en-US" dirty="0"/>
              <a:t>With </a:t>
            </a:r>
            <a:r>
              <a:rPr lang="en-US" dirty="0" err="1"/>
              <a:t>BNVirt</a:t>
            </a:r>
            <a:r>
              <a:rPr lang="en-US" dirty="0"/>
              <a:t>, we provision not only servers but also switches.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                                             = IaaS + Programmable Switching Fabric.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0" y="6488668"/>
            <a:ext cx="1693333" cy="369332"/>
            <a:chOff x="0" y="6488668"/>
            <a:chExt cx="1693333" cy="369332"/>
          </a:xfrm>
        </p:grpSpPr>
        <p:pic>
          <p:nvPicPr>
            <p:cNvPr id="5" name="Picture 2" descr="Logo-NBV-Color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6488668"/>
              <a:ext cx="369332" cy="3693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/>
            <p:cNvSpPr txBox="1"/>
            <p:nvPr/>
          </p:nvSpPr>
          <p:spPr>
            <a:xfrm>
              <a:off x="349955" y="6488668"/>
              <a:ext cx="13433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err="1"/>
                <a:t>BNVirt</a:t>
              </a:r>
              <a:endParaRPr lang="en-US" b="1" dirty="0"/>
            </a:p>
          </p:txBody>
        </p:sp>
      </p:grpSp>
      <p:pic>
        <p:nvPicPr>
          <p:cNvPr id="7" name="Picture 2" descr="Logo-NBV-Color.png">
            <a:extLst>
              <a:ext uri="{FF2B5EF4-FFF2-40B4-BE49-F238E27FC236}">
                <a16:creationId xmlns:a16="http://schemas.microsoft.com/office/drawing/2014/main" id="{F31DCB93-B11E-4109-901D-A6F628E550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7712" y="5043060"/>
            <a:ext cx="461665" cy="461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0EB7799-3370-40B5-9E60-8E8D69121E5D}"/>
              </a:ext>
            </a:extLst>
          </p:cNvPr>
          <p:cNvSpPr txBox="1"/>
          <p:nvPr/>
        </p:nvSpPr>
        <p:spPr>
          <a:xfrm>
            <a:off x="3629377" y="5043059"/>
            <a:ext cx="13433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/>
              <a:t>BNVirt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1726197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PSlideStart_201705120553028784_2e94e7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8355" y="2454318"/>
            <a:ext cx="2019300" cy="24003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2537" y="2454318"/>
            <a:ext cx="4686300" cy="2495550"/>
          </a:xfrm>
          <a:prstGeom prst="rect">
            <a:avLst/>
          </a:prstGeom>
        </p:spPr>
      </p:pic>
      <p:grpSp>
        <p:nvGrpSpPr>
          <p:cNvPr id="10" name="Group 15"/>
          <p:cNvGrpSpPr/>
          <p:nvPr/>
        </p:nvGrpSpPr>
        <p:grpSpPr>
          <a:xfrm>
            <a:off x="0" y="6488668"/>
            <a:ext cx="1693333" cy="369332"/>
            <a:chOff x="0" y="6488668"/>
            <a:chExt cx="1693333" cy="369332"/>
          </a:xfrm>
        </p:grpSpPr>
        <p:pic>
          <p:nvPicPr>
            <p:cNvPr id="11" name="Picture 2" descr="Logo-NBV-Color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6488668"/>
              <a:ext cx="369332" cy="3693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/>
            <p:cNvSpPr txBox="1"/>
            <p:nvPr/>
          </p:nvSpPr>
          <p:spPr>
            <a:xfrm>
              <a:off x="349955" y="6488668"/>
              <a:ext cx="13433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err="1"/>
                <a:t>BNVirt</a:t>
              </a:r>
              <a:endParaRPr 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5884370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PSlideAnimated20170512055302856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8355" y="2454318"/>
            <a:ext cx="2019300" cy="24003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2537" y="2454318"/>
            <a:ext cx="4686300" cy="2495550"/>
          </a:xfrm>
          <a:prstGeom prst="rect">
            <a:avLst/>
          </a:prstGeom>
        </p:spPr>
      </p:pic>
      <p:pic>
        <p:nvPicPr>
          <p:cNvPr id="3" name="PPTIndicator201705120553028940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0"/>
            <a:ext cx="1524000" cy="1066800"/>
          </a:xfrm>
          <a:prstGeom prst="rect">
            <a:avLst/>
          </a:prstGeom>
        </p:spPr>
      </p:pic>
      <p:grpSp>
        <p:nvGrpSpPr>
          <p:cNvPr id="6" name="Group 15"/>
          <p:cNvGrpSpPr/>
          <p:nvPr/>
        </p:nvGrpSpPr>
        <p:grpSpPr>
          <a:xfrm>
            <a:off x="0" y="6488668"/>
            <a:ext cx="1693333" cy="369332"/>
            <a:chOff x="0" y="6488668"/>
            <a:chExt cx="1693333" cy="369332"/>
          </a:xfrm>
        </p:grpSpPr>
        <p:pic>
          <p:nvPicPr>
            <p:cNvPr id="8" name="Picture 2" descr="Logo-NBV-Color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6488668"/>
              <a:ext cx="369332" cy="3693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/>
            <p:cNvSpPr txBox="1"/>
            <p:nvPr/>
          </p:nvSpPr>
          <p:spPr>
            <a:xfrm>
              <a:off x="349955" y="6488668"/>
              <a:ext cx="13433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err="1"/>
                <a:t>BNVirt</a:t>
              </a:r>
              <a:endParaRPr 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850735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42" presetClass="pat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005357107 0.1304761 0.0005357107 0.1304761 0.001071421 0.2609523 E" pathEditMode="relative" ptsTypes="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 name="PPSlideEnd_201705120553028784_ceeac5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5600" y="4243929"/>
            <a:ext cx="4686300" cy="2495550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3615600" y="3631474"/>
            <a:ext cx="4686300" cy="457200"/>
            <a:chOff x="3502941" y="3553097"/>
            <a:chExt cx="4798959" cy="513909"/>
          </a:xfrm>
        </p:grpSpPr>
        <p:sp>
          <p:nvSpPr>
            <p:cNvPr id="4" name="Rounded Rectangle 76"/>
            <p:cNvSpPr/>
            <p:nvPr/>
          </p:nvSpPr>
          <p:spPr>
            <a:xfrm>
              <a:off x="3502941" y="3553097"/>
              <a:ext cx="4798959" cy="513909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400" b="1" dirty="0" err="1">
                  <a:solidFill>
                    <a:schemeClr val="bg1"/>
                  </a:solidFill>
                </a:rPr>
                <a:t>BNVirt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  <p:pic>
          <p:nvPicPr>
            <p:cNvPr id="5" name="Picture 2" descr="Logo-NBV-Color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29472" y="3601181"/>
              <a:ext cx="417739" cy="4177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8" name="Picture 4" descr="Image result for customer icon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861" y="2750057"/>
            <a:ext cx="722845" cy="722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Image result for customer icon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861" y="4045894"/>
            <a:ext cx="722845" cy="722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Image result for customer icon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861" y="5341731"/>
            <a:ext cx="722845" cy="722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843899" y="3390066"/>
            <a:ext cx="10855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Tenant 1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43899" y="4685903"/>
            <a:ext cx="10855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Tenant 2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43899" y="5981740"/>
            <a:ext cx="10855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Tenant 3</a:t>
            </a:r>
          </a:p>
        </p:txBody>
      </p:sp>
      <p:pic>
        <p:nvPicPr>
          <p:cNvPr id="17" name="Graphic 16" descr="Head with Gears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26440" y="3637342"/>
            <a:ext cx="481623" cy="481623"/>
          </a:xfrm>
          <a:prstGeom prst="rect">
            <a:avLst/>
          </a:prstGeom>
        </p:spPr>
      </p:pic>
      <p:grpSp>
        <p:nvGrpSpPr>
          <p:cNvPr id="33" name="Group 32"/>
          <p:cNvGrpSpPr/>
          <p:nvPr/>
        </p:nvGrpSpPr>
        <p:grpSpPr>
          <a:xfrm>
            <a:off x="1179738" y="285453"/>
            <a:ext cx="3171807" cy="1857167"/>
            <a:chOff x="1213604" y="647569"/>
            <a:chExt cx="3171807" cy="1857167"/>
          </a:xfrm>
        </p:grpSpPr>
        <p:sp>
          <p:nvSpPr>
            <p:cNvPr id="18" name="TextBox 19"/>
            <p:cNvSpPr txBox="1"/>
            <p:nvPr/>
          </p:nvSpPr>
          <p:spPr>
            <a:xfrm>
              <a:off x="2313637" y="647569"/>
              <a:ext cx="9378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Tenant1</a:t>
              </a:r>
            </a:p>
          </p:txBody>
        </p:sp>
        <p:pic>
          <p:nvPicPr>
            <p:cNvPr id="19" name="Picture 2" descr="https://openclipart.org/image/2400px/svg_to_png/215022/blue-switch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701276" y="1725328"/>
              <a:ext cx="651382" cy="3024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2" descr="https://openclipart.org/image/2400px/svg_to_png/215022/blue-switch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734029" y="2195333"/>
              <a:ext cx="651382" cy="3024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2" descr="https://openclipart.org/image/2400px/svg_to_png/215022/blue-switch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2131198" y="2202326"/>
              <a:ext cx="651382" cy="3024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2" descr="https://openclipart.org/image/2400px/svg_to_png/215022/blue-switch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356591" y="2202326"/>
              <a:ext cx="651382" cy="3024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2" descr="https://openclipart.org/image/2400px/svg_to_png/215022/blue-switch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2968394" y="2195333"/>
              <a:ext cx="651382" cy="3024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2" descr="https://openclipart.org/image/2400px/svg_to_png/215022/blue-switch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294086" y="1726716"/>
              <a:ext cx="651382" cy="3024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2" descr="https://openclipart.org/image/2400px/svg_to_png/215022/blue-switch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2495605" y="1214976"/>
              <a:ext cx="651382" cy="3024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6" name="Straight Connector 30"/>
            <p:cNvCxnSpPr>
              <a:stCxn id="19" idx="0"/>
            </p:cNvCxnSpPr>
            <p:nvPr/>
          </p:nvCxnSpPr>
          <p:spPr>
            <a:xfrm flipV="1">
              <a:off x="2026962" y="1382278"/>
              <a:ext cx="641360" cy="34305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31"/>
            <p:cNvCxnSpPr>
              <a:stCxn id="22" idx="0"/>
            </p:cNvCxnSpPr>
            <p:nvPr/>
          </p:nvCxnSpPr>
          <p:spPr>
            <a:xfrm flipV="1">
              <a:off x="1682277" y="1926966"/>
              <a:ext cx="231301" cy="27536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32"/>
            <p:cNvCxnSpPr>
              <a:stCxn id="21" idx="0"/>
            </p:cNvCxnSpPr>
            <p:nvPr/>
          </p:nvCxnSpPr>
          <p:spPr>
            <a:xfrm flipH="1" flipV="1">
              <a:off x="2140621" y="1876533"/>
              <a:ext cx="316263" cy="32579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33"/>
            <p:cNvCxnSpPr>
              <a:stCxn id="23" idx="0"/>
            </p:cNvCxnSpPr>
            <p:nvPr/>
          </p:nvCxnSpPr>
          <p:spPr>
            <a:xfrm flipV="1">
              <a:off x="3294080" y="1888362"/>
              <a:ext cx="179559" cy="30697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34"/>
            <p:cNvCxnSpPr>
              <a:stCxn id="20" idx="0"/>
            </p:cNvCxnSpPr>
            <p:nvPr/>
          </p:nvCxnSpPr>
          <p:spPr>
            <a:xfrm flipH="1" flipV="1">
              <a:off x="3769322" y="1926959"/>
              <a:ext cx="290392" cy="26837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Connector 35"/>
            <p:cNvCxnSpPr/>
            <p:nvPr/>
          </p:nvCxnSpPr>
          <p:spPr>
            <a:xfrm flipH="1" flipV="1">
              <a:off x="2978416" y="1382278"/>
              <a:ext cx="608188" cy="34305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2" name="Rounded Rectangle 86"/>
            <p:cNvSpPr/>
            <p:nvPr/>
          </p:nvSpPr>
          <p:spPr>
            <a:xfrm>
              <a:off x="1213604" y="1049888"/>
              <a:ext cx="1272155" cy="385637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 b="1" dirty="0" err="1">
                  <a:solidFill>
                    <a:schemeClr val="tx1"/>
                  </a:solidFill>
                </a:rPr>
                <a:t>OpenDaylight</a:t>
              </a:r>
              <a:r>
                <a:rPr lang="en-US" sz="1400" b="1" dirty="0">
                  <a:solidFill>
                    <a:schemeClr val="tx1"/>
                  </a:solidFill>
                </a:rPr>
                <a:t> Controller</a:t>
              </a: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1714706" y="3111480"/>
            <a:ext cx="1900894" cy="748594"/>
            <a:chOff x="1714706" y="3111480"/>
            <a:chExt cx="1900894" cy="748594"/>
          </a:xfrm>
        </p:grpSpPr>
        <p:cxnSp>
          <p:nvCxnSpPr>
            <p:cNvPr id="14" name="Straight Arrow Connector 80"/>
            <p:cNvCxnSpPr>
              <a:cxnSpLocks/>
              <a:stCxn id="8" idx="3"/>
              <a:endCxn id="4" idx="1"/>
            </p:cNvCxnSpPr>
            <p:nvPr/>
          </p:nvCxnSpPr>
          <p:spPr>
            <a:xfrm>
              <a:off x="1714706" y="3111480"/>
              <a:ext cx="1900894" cy="74859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34" name="TextBox 33"/>
            <p:cNvSpPr txBox="1"/>
            <p:nvPr/>
          </p:nvSpPr>
          <p:spPr>
            <a:xfrm rot="1179741">
              <a:off x="1818502" y="3159705"/>
              <a:ext cx="17094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Virtual Topology</a:t>
              </a:r>
            </a:p>
          </p:txBody>
        </p:sp>
      </p:grpSp>
      <p:cxnSp>
        <p:nvCxnSpPr>
          <p:cNvPr id="38" name="Straight Arrow Connector 16"/>
          <p:cNvCxnSpPr>
            <a:cxnSpLocks/>
            <a:stCxn id="4" idx="0"/>
          </p:cNvCxnSpPr>
          <p:nvPr/>
        </p:nvCxnSpPr>
        <p:spPr>
          <a:xfrm flipH="1" flipV="1">
            <a:off x="2718260" y="2159010"/>
            <a:ext cx="3240490" cy="147246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4" name="Group 133"/>
          <p:cNvGrpSpPr/>
          <p:nvPr/>
        </p:nvGrpSpPr>
        <p:grpSpPr>
          <a:xfrm>
            <a:off x="4345294" y="330894"/>
            <a:ext cx="3264094" cy="1856471"/>
            <a:chOff x="4345294" y="330894"/>
            <a:chExt cx="3264094" cy="1856471"/>
          </a:xfrm>
        </p:grpSpPr>
        <p:sp>
          <p:nvSpPr>
            <p:cNvPr id="41" name="TextBox 20"/>
            <p:cNvSpPr txBox="1"/>
            <p:nvPr/>
          </p:nvSpPr>
          <p:spPr>
            <a:xfrm>
              <a:off x="5255192" y="330894"/>
              <a:ext cx="14668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         Tenant 2</a:t>
              </a:r>
            </a:p>
          </p:txBody>
        </p:sp>
        <p:pic>
          <p:nvPicPr>
            <p:cNvPr id="42" name="Picture 2" descr="https://openclipart.org/image/2400px/svg_to_png/215022/blue-switch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853100" y="1490974"/>
              <a:ext cx="651382" cy="3024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3" name="Picture 2" descr="https://openclipart.org/image/2400px/svg_to_png/215022/blue-switch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5504482" y="1063344"/>
              <a:ext cx="651382" cy="3024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4" name="Picture 2" descr="https://openclipart.org/image/2400px/svg_to_png/215022/blue-switch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5178790" y="1796681"/>
              <a:ext cx="651382" cy="3024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5" name="Picture 2" descr="https://openclipart.org/image/2400px/svg_to_png/215022/blue-switch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5478858" y="1439056"/>
              <a:ext cx="651382" cy="3024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6" name="Picture 2" descr="https://openclipart.org/image/2400px/svg_to_png/215022/blue-switch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5859200" y="1842843"/>
              <a:ext cx="651382" cy="3024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7" name="Picture 2" descr="https://openclipart.org/image/2400px/svg_to_png/215022/blue-switch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6239082" y="1135190"/>
              <a:ext cx="651382" cy="3024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8" name="Picture 2" descr="https://openclipart.org/image/2400px/svg_to_png/215022/blue-switch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6238133" y="1554045"/>
              <a:ext cx="651382" cy="3024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9" name="Picture 2" descr="https://openclipart.org/image/2400px/svg_to_png/215022/blue-switch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6614575" y="1884955"/>
              <a:ext cx="651382" cy="3024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0" name="Picture 2" descr="https://openclipart.org/image/2400px/svg_to_png/215022/blue-switch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6958006" y="1335664"/>
              <a:ext cx="651382" cy="3024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51" name="Straight Connector 44"/>
            <p:cNvCxnSpPr>
              <a:stCxn id="42" idx="0"/>
            </p:cNvCxnSpPr>
            <p:nvPr/>
          </p:nvCxnSpPr>
          <p:spPr>
            <a:xfrm flipV="1">
              <a:off x="5178790" y="1265229"/>
              <a:ext cx="487634" cy="22575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Straight Connector 45"/>
            <p:cNvCxnSpPr>
              <a:stCxn id="42" idx="0"/>
              <a:endCxn id="44" idx="0"/>
            </p:cNvCxnSpPr>
            <p:nvPr/>
          </p:nvCxnSpPr>
          <p:spPr>
            <a:xfrm>
              <a:off x="5178790" y="1490980"/>
              <a:ext cx="325690" cy="30570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Straight Connector 46"/>
            <p:cNvCxnSpPr>
              <a:cxnSpLocks/>
            </p:cNvCxnSpPr>
            <p:nvPr/>
          </p:nvCxnSpPr>
          <p:spPr>
            <a:xfrm>
              <a:off x="5649019" y="1993878"/>
              <a:ext cx="40329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Straight Connector 47"/>
            <p:cNvCxnSpPr>
              <a:endCxn id="46" idx="0"/>
            </p:cNvCxnSpPr>
            <p:nvPr/>
          </p:nvCxnSpPr>
          <p:spPr>
            <a:xfrm>
              <a:off x="5920462" y="1620129"/>
              <a:ext cx="264428" cy="22271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Straight Connector 48"/>
            <p:cNvCxnSpPr>
              <a:endCxn id="49" idx="0"/>
            </p:cNvCxnSpPr>
            <p:nvPr/>
          </p:nvCxnSpPr>
          <p:spPr>
            <a:xfrm>
              <a:off x="6687978" y="1712030"/>
              <a:ext cx="252282" cy="17293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Straight Connector 49"/>
            <p:cNvCxnSpPr>
              <a:cxnSpLocks/>
            </p:cNvCxnSpPr>
            <p:nvPr/>
          </p:nvCxnSpPr>
          <p:spPr>
            <a:xfrm flipV="1">
              <a:off x="6007404" y="1581996"/>
              <a:ext cx="433583" cy="3621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Straight Connector 50"/>
            <p:cNvCxnSpPr>
              <a:cxnSpLocks/>
            </p:cNvCxnSpPr>
            <p:nvPr/>
          </p:nvCxnSpPr>
          <p:spPr>
            <a:xfrm>
              <a:off x="6021375" y="1221532"/>
              <a:ext cx="369499" cy="1851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Straight Connector 51"/>
            <p:cNvCxnSpPr>
              <a:endCxn id="48" idx="0"/>
            </p:cNvCxnSpPr>
            <p:nvPr/>
          </p:nvCxnSpPr>
          <p:spPr>
            <a:xfrm>
              <a:off x="5931437" y="1219083"/>
              <a:ext cx="632386" cy="33496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Straight Connector 52"/>
            <p:cNvCxnSpPr>
              <a:cxnSpLocks/>
            </p:cNvCxnSpPr>
            <p:nvPr/>
          </p:nvCxnSpPr>
          <p:spPr>
            <a:xfrm>
              <a:off x="6528499" y="1326074"/>
              <a:ext cx="669610" cy="18363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Connector 53"/>
            <p:cNvCxnSpPr>
              <a:cxnSpLocks/>
            </p:cNvCxnSpPr>
            <p:nvPr/>
          </p:nvCxnSpPr>
          <p:spPr>
            <a:xfrm flipV="1">
              <a:off x="6987444" y="1460618"/>
              <a:ext cx="285408" cy="46465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Straight Connector 54"/>
            <p:cNvCxnSpPr>
              <a:endCxn id="49" idx="0"/>
            </p:cNvCxnSpPr>
            <p:nvPr/>
          </p:nvCxnSpPr>
          <p:spPr>
            <a:xfrm flipV="1">
              <a:off x="6276641" y="1884961"/>
              <a:ext cx="663619" cy="10889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Straight Connector 58"/>
            <p:cNvCxnSpPr>
              <a:stCxn id="44" idx="0"/>
            </p:cNvCxnSpPr>
            <p:nvPr/>
          </p:nvCxnSpPr>
          <p:spPr>
            <a:xfrm flipV="1">
              <a:off x="5504478" y="1627354"/>
              <a:ext cx="138396" cy="16933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3" name="Rounded Rectangle 88"/>
            <p:cNvSpPr/>
            <p:nvPr/>
          </p:nvSpPr>
          <p:spPr>
            <a:xfrm>
              <a:off x="4345294" y="687771"/>
              <a:ext cx="1272155" cy="385637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 b="1" dirty="0">
                  <a:solidFill>
                    <a:sysClr val="windowText" lastClr="000000"/>
                  </a:solidFill>
                </a:rPr>
                <a:t>ONOS Controller</a:t>
              </a:r>
            </a:p>
          </p:txBody>
        </p:sp>
      </p:grpSp>
      <p:cxnSp>
        <p:nvCxnSpPr>
          <p:cNvPr id="90" name="Straight Arrow Connector 16"/>
          <p:cNvCxnSpPr>
            <a:cxnSpLocks/>
            <a:stCxn id="4" idx="0"/>
          </p:cNvCxnSpPr>
          <p:nvPr/>
        </p:nvCxnSpPr>
        <p:spPr>
          <a:xfrm flipV="1">
            <a:off x="5958750" y="2135627"/>
            <a:ext cx="0" cy="149584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5" name="Group 94"/>
          <p:cNvGrpSpPr/>
          <p:nvPr/>
        </p:nvGrpSpPr>
        <p:grpSpPr>
          <a:xfrm flipV="1">
            <a:off x="1648411" y="3917970"/>
            <a:ext cx="1937499" cy="534434"/>
            <a:chOff x="1714706" y="3111480"/>
            <a:chExt cx="1900894" cy="748594"/>
          </a:xfrm>
        </p:grpSpPr>
        <p:cxnSp>
          <p:nvCxnSpPr>
            <p:cNvPr id="96" name="Straight Arrow Connector 80"/>
            <p:cNvCxnSpPr>
              <a:cxnSpLocks/>
            </p:cNvCxnSpPr>
            <p:nvPr/>
          </p:nvCxnSpPr>
          <p:spPr>
            <a:xfrm>
              <a:off x="1714706" y="3111480"/>
              <a:ext cx="1900894" cy="74859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97" name="TextBox 96"/>
            <p:cNvSpPr txBox="1"/>
            <p:nvPr/>
          </p:nvSpPr>
          <p:spPr>
            <a:xfrm rot="11715240">
              <a:off x="1818502" y="3159705"/>
              <a:ext cx="1709442" cy="369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Virtual Topology</a:t>
              </a:r>
            </a:p>
          </p:txBody>
        </p:sp>
      </p:grpSp>
      <p:grpSp>
        <p:nvGrpSpPr>
          <p:cNvPr id="98" name="Group 97"/>
          <p:cNvGrpSpPr/>
          <p:nvPr/>
        </p:nvGrpSpPr>
        <p:grpSpPr>
          <a:xfrm flipV="1">
            <a:off x="1728319" y="3992899"/>
            <a:ext cx="1857592" cy="1767158"/>
            <a:chOff x="1714706" y="3104081"/>
            <a:chExt cx="1900894" cy="755993"/>
          </a:xfrm>
        </p:grpSpPr>
        <p:cxnSp>
          <p:nvCxnSpPr>
            <p:cNvPr id="99" name="Straight Arrow Connector 80"/>
            <p:cNvCxnSpPr>
              <a:cxnSpLocks/>
            </p:cNvCxnSpPr>
            <p:nvPr/>
          </p:nvCxnSpPr>
          <p:spPr>
            <a:xfrm>
              <a:off x="1714706" y="3111480"/>
              <a:ext cx="1900894" cy="74859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00" name="TextBox 99"/>
            <p:cNvSpPr txBox="1"/>
            <p:nvPr/>
          </p:nvSpPr>
          <p:spPr>
            <a:xfrm rot="13592285">
              <a:off x="2307727" y="3139034"/>
              <a:ext cx="731302" cy="6613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  <a:p>
              <a:r>
                <a:rPr lang="en-US" dirty="0"/>
                <a:t>Virtual Topology</a:t>
              </a:r>
            </a:p>
          </p:txBody>
        </p:sp>
      </p:grpSp>
      <p:grpSp>
        <p:nvGrpSpPr>
          <p:cNvPr id="128" name="Group 127"/>
          <p:cNvGrpSpPr/>
          <p:nvPr/>
        </p:nvGrpSpPr>
        <p:grpSpPr>
          <a:xfrm>
            <a:off x="8167536" y="318439"/>
            <a:ext cx="3210944" cy="1922367"/>
            <a:chOff x="8128227" y="756970"/>
            <a:chExt cx="3210944" cy="1922367"/>
          </a:xfrm>
        </p:grpSpPr>
        <p:sp>
          <p:nvSpPr>
            <p:cNvPr id="101" name="TextBox 100"/>
            <p:cNvSpPr txBox="1"/>
            <p:nvPr/>
          </p:nvSpPr>
          <p:spPr>
            <a:xfrm>
              <a:off x="9232846" y="756970"/>
              <a:ext cx="10613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Tenant 3)</a:t>
              </a:r>
            </a:p>
          </p:txBody>
        </p:sp>
        <p:pic>
          <p:nvPicPr>
            <p:cNvPr id="102" name="Picture 2" descr="https://openclipart.org/image/2400px/svg_to_png/215022/blue-switch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8262671" y="1468733"/>
              <a:ext cx="651382" cy="3024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" name="Picture 2" descr="https://openclipart.org/image/2400px/svg_to_png/215022/blue-switch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9041574" y="1482969"/>
              <a:ext cx="651382" cy="3024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04" name="Straight Connector 103"/>
            <p:cNvCxnSpPr>
              <a:cxnSpLocks/>
            </p:cNvCxnSpPr>
            <p:nvPr/>
          </p:nvCxnSpPr>
          <p:spPr>
            <a:xfrm>
              <a:off x="8865896" y="1605703"/>
              <a:ext cx="194522" cy="970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105" name="Picture 2" descr="https://openclipart.org/image/2400px/svg_to_png/215022/blue-switch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8480873" y="1830359"/>
              <a:ext cx="651382" cy="3024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6" name="Picture 2" descr="https://openclipart.org/image/2400px/svg_to_png/215022/blue-switch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9186248" y="2228379"/>
              <a:ext cx="651382" cy="3024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7" name="Picture 2" descr="https://openclipart.org/image/2400px/svg_to_png/215022/blue-switch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0206923" y="2097819"/>
              <a:ext cx="651382" cy="3024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8" name="Picture 2" descr="https://openclipart.org/image/2400px/svg_to_png/215022/blue-switch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0396463" y="1758120"/>
              <a:ext cx="651382" cy="3024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9" name="Picture 2" descr="https://openclipart.org/image/2400px/svg_to_png/215022/blue-switch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0687789" y="1486833"/>
              <a:ext cx="651382" cy="3024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0" name="Picture 2" descr="https://openclipart.org/image/2400px/svg_to_png/215022/blue-switch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9397013" y="1808546"/>
              <a:ext cx="651382" cy="3024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1" name="Picture 2" descr="https://openclipart.org/image/2400px/svg_to_png/215022/blue-switch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9779082" y="1586016"/>
              <a:ext cx="651382" cy="3024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2" name="Picture 2" descr="https://openclipart.org/image/2400px/svg_to_png/215022/blue-switch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8472289" y="2128917"/>
              <a:ext cx="651382" cy="3024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13" name="Straight Connector 112"/>
            <p:cNvCxnSpPr>
              <a:endCxn id="105" idx="0"/>
            </p:cNvCxnSpPr>
            <p:nvPr/>
          </p:nvCxnSpPr>
          <p:spPr>
            <a:xfrm>
              <a:off x="8676721" y="1634174"/>
              <a:ext cx="129843" cy="19618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4" name="Straight Connector 113"/>
            <p:cNvCxnSpPr>
              <a:endCxn id="112" idx="0"/>
            </p:cNvCxnSpPr>
            <p:nvPr/>
          </p:nvCxnSpPr>
          <p:spPr>
            <a:xfrm>
              <a:off x="8720900" y="2043034"/>
              <a:ext cx="77080" cy="85883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5" name="Straight Connector 114"/>
            <p:cNvCxnSpPr>
              <a:cxnSpLocks/>
            </p:cNvCxnSpPr>
            <p:nvPr/>
          </p:nvCxnSpPr>
          <p:spPr>
            <a:xfrm>
              <a:off x="8953983" y="2264079"/>
              <a:ext cx="413282" cy="10616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>
              <a:cxnSpLocks/>
            </p:cNvCxnSpPr>
            <p:nvPr/>
          </p:nvCxnSpPr>
          <p:spPr>
            <a:xfrm>
              <a:off x="9722704" y="2400229"/>
              <a:ext cx="373667" cy="13056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>
              <a:cxnSpLocks/>
            </p:cNvCxnSpPr>
            <p:nvPr/>
          </p:nvCxnSpPr>
          <p:spPr>
            <a:xfrm flipV="1">
              <a:off x="10340551" y="2249024"/>
              <a:ext cx="192063" cy="24244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>
              <a:stCxn id="107" idx="0"/>
            </p:cNvCxnSpPr>
            <p:nvPr/>
          </p:nvCxnSpPr>
          <p:spPr>
            <a:xfrm flipV="1">
              <a:off x="10532614" y="1895209"/>
              <a:ext cx="181834" cy="20261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9" name="Straight Connector 118"/>
            <p:cNvCxnSpPr>
              <a:cxnSpLocks/>
            </p:cNvCxnSpPr>
            <p:nvPr/>
          </p:nvCxnSpPr>
          <p:spPr>
            <a:xfrm flipV="1">
              <a:off x="10858305" y="1634174"/>
              <a:ext cx="110552" cy="1634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>
              <a:cxnSpLocks/>
            </p:cNvCxnSpPr>
            <p:nvPr/>
          </p:nvCxnSpPr>
          <p:spPr>
            <a:xfrm>
              <a:off x="9511939" y="1612147"/>
              <a:ext cx="394596" cy="10923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>
              <a:stCxn id="111" idx="1"/>
            </p:cNvCxnSpPr>
            <p:nvPr/>
          </p:nvCxnSpPr>
          <p:spPr>
            <a:xfrm flipV="1">
              <a:off x="10430464" y="1619938"/>
              <a:ext cx="384778" cy="11728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2" name="Straight Connector 121"/>
            <p:cNvCxnSpPr>
              <a:cxnSpLocks/>
            </p:cNvCxnSpPr>
            <p:nvPr/>
          </p:nvCxnSpPr>
          <p:spPr>
            <a:xfrm flipV="1">
              <a:off x="9014308" y="1905387"/>
              <a:ext cx="572385" cy="3324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>
              <a:stCxn id="110" idx="1"/>
            </p:cNvCxnSpPr>
            <p:nvPr/>
          </p:nvCxnSpPr>
          <p:spPr>
            <a:xfrm flipV="1">
              <a:off x="10048395" y="1902802"/>
              <a:ext cx="617381" cy="5694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>
              <a:endCxn id="106" idx="0"/>
            </p:cNvCxnSpPr>
            <p:nvPr/>
          </p:nvCxnSpPr>
          <p:spPr>
            <a:xfrm flipH="1">
              <a:off x="9511939" y="2023796"/>
              <a:ext cx="131821" cy="20458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5" name="Rounded Rectangle 92"/>
            <p:cNvSpPr/>
            <p:nvPr/>
          </p:nvSpPr>
          <p:spPr>
            <a:xfrm>
              <a:off x="8128227" y="1095660"/>
              <a:ext cx="1272155" cy="385637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 b="1" dirty="0">
                  <a:solidFill>
                    <a:schemeClr val="tx1"/>
                  </a:solidFill>
                </a:rPr>
                <a:t>POX Controller</a:t>
              </a:r>
            </a:p>
          </p:txBody>
        </p:sp>
        <p:pic>
          <p:nvPicPr>
            <p:cNvPr id="126" name="Picture 2" descr="https://openclipart.org/image/2400px/svg_to_png/215022/blue-switch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9966682" y="2376927"/>
              <a:ext cx="651382" cy="3024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29" name="Straight Arrow Connector 16"/>
          <p:cNvCxnSpPr>
            <a:cxnSpLocks/>
            <a:stCxn id="4" idx="0"/>
            <a:endCxn id="106" idx="2"/>
          </p:cNvCxnSpPr>
          <p:nvPr/>
        </p:nvCxnSpPr>
        <p:spPr>
          <a:xfrm flipV="1">
            <a:off x="5958750" y="2092258"/>
            <a:ext cx="3592498" cy="153921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5" name="Group 15"/>
          <p:cNvGrpSpPr/>
          <p:nvPr/>
        </p:nvGrpSpPr>
        <p:grpSpPr>
          <a:xfrm>
            <a:off x="0" y="6488668"/>
            <a:ext cx="1693333" cy="369332"/>
            <a:chOff x="0" y="6488668"/>
            <a:chExt cx="1693333" cy="369332"/>
          </a:xfrm>
        </p:grpSpPr>
        <p:pic>
          <p:nvPicPr>
            <p:cNvPr id="136" name="Picture 2" descr="Logo-NBV-Color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6488668"/>
              <a:ext cx="369332" cy="3693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7" name="TextBox 136"/>
            <p:cNvSpPr txBox="1"/>
            <p:nvPr/>
          </p:nvSpPr>
          <p:spPr>
            <a:xfrm>
              <a:off x="349955" y="6488668"/>
              <a:ext cx="13433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err="1"/>
                <a:t>BNVirt</a:t>
              </a:r>
              <a:endParaRPr 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442890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2" grpId="0"/>
      <p:bldP spid="1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Oval 129"/>
          <p:cNvSpPr/>
          <p:nvPr/>
        </p:nvSpPr>
        <p:spPr>
          <a:xfrm>
            <a:off x="8666689" y="767379"/>
            <a:ext cx="3417885" cy="2382131"/>
          </a:xfrm>
          <a:prstGeom prst="ellipse">
            <a:avLst/>
          </a:prstGeom>
          <a:solidFill>
            <a:srgbClr val="4472C4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5600" y="4243929"/>
            <a:ext cx="4686300" cy="2495550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3615600" y="3631474"/>
            <a:ext cx="4686300" cy="457200"/>
            <a:chOff x="3502941" y="3553097"/>
            <a:chExt cx="4798959" cy="513909"/>
          </a:xfrm>
        </p:grpSpPr>
        <p:sp>
          <p:nvSpPr>
            <p:cNvPr id="4" name="Rounded Rectangle 76"/>
            <p:cNvSpPr/>
            <p:nvPr/>
          </p:nvSpPr>
          <p:spPr>
            <a:xfrm>
              <a:off x="3502941" y="3553097"/>
              <a:ext cx="4798959" cy="513909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400" b="1" dirty="0" err="1">
                  <a:solidFill>
                    <a:schemeClr val="bg1"/>
                  </a:solidFill>
                </a:rPr>
                <a:t>BNVirt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  <p:pic>
          <p:nvPicPr>
            <p:cNvPr id="5" name="Picture 2" descr="Logo-NBV-Color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29472" y="3601181"/>
              <a:ext cx="417739" cy="4177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8" name="Picture 4" descr="Image result for customer icon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850" y="3349948"/>
            <a:ext cx="722845" cy="722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Image result for customer icon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1838" y="350563"/>
            <a:ext cx="722845" cy="722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Image result for customer icon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3427" y="3229782"/>
            <a:ext cx="722845" cy="722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78866" y="4025723"/>
            <a:ext cx="10855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Tenant 1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431286" y="1017235"/>
            <a:ext cx="10855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Tenant 2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835702" y="3973781"/>
            <a:ext cx="10855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Tenant 3</a:t>
            </a:r>
          </a:p>
        </p:txBody>
      </p:sp>
      <p:pic>
        <p:nvPicPr>
          <p:cNvPr id="17" name="Graphic 16" descr="Head with Gears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26440" y="3637342"/>
            <a:ext cx="481623" cy="481623"/>
          </a:xfrm>
          <a:prstGeom prst="rect">
            <a:avLst/>
          </a:prstGeom>
        </p:spPr>
      </p:pic>
      <p:grpSp>
        <p:nvGrpSpPr>
          <p:cNvPr id="33" name="Group 32"/>
          <p:cNvGrpSpPr/>
          <p:nvPr/>
        </p:nvGrpSpPr>
        <p:grpSpPr>
          <a:xfrm>
            <a:off x="441977" y="1110525"/>
            <a:ext cx="3028820" cy="1857167"/>
            <a:chOff x="1356591" y="647569"/>
            <a:chExt cx="3028820" cy="1857167"/>
          </a:xfrm>
        </p:grpSpPr>
        <p:sp>
          <p:nvSpPr>
            <p:cNvPr id="18" name="TextBox 19"/>
            <p:cNvSpPr txBox="1"/>
            <p:nvPr/>
          </p:nvSpPr>
          <p:spPr>
            <a:xfrm>
              <a:off x="2313637" y="647569"/>
              <a:ext cx="9378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Tenant1</a:t>
              </a:r>
            </a:p>
          </p:txBody>
        </p:sp>
        <p:pic>
          <p:nvPicPr>
            <p:cNvPr id="19" name="Picture 2" descr="https://openclipart.org/image/2400px/svg_to_png/215022/blue-switch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701276" y="1725328"/>
              <a:ext cx="651382" cy="3024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2" descr="https://openclipart.org/image/2400px/svg_to_png/215022/blue-switch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734029" y="2195333"/>
              <a:ext cx="651382" cy="3024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2" descr="https://openclipart.org/image/2400px/svg_to_png/215022/blue-switch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2131198" y="2202326"/>
              <a:ext cx="651382" cy="3024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2" descr="https://openclipart.org/image/2400px/svg_to_png/215022/blue-switch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356591" y="2202326"/>
              <a:ext cx="651382" cy="3024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2" descr="https://openclipart.org/image/2400px/svg_to_png/215022/blue-switch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2968394" y="2195333"/>
              <a:ext cx="651382" cy="3024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2" descr="https://openclipart.org/image/2400px/svg_to_png/215022/blue-switch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294086" y="1726716"/>
              <a:ext cx="651382" cy="3024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2" descr="https://openclipart.org/image/2400px/svg_to_png/215022/blue-switch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2495605" y="1214976"/>
              <a:ext cx="651382" cy="3024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6" name="Straight Connector 30"/>
            <p:cNvCxnSpPr>
              <a:stCxn id="19" idx="0"/>
            </p:cNvCxnSpPr>
            <p:nvPr/>
          </p:nvCxnSpPr>
          <p:spPr>
            <a:xfrm flipV="1">
              <a:off x="2026962" y="1382278"/>
              <a:ext cx="641360" cy="34305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31"/>
            <p:cNvCxnSpPr>
              <a:stCxn id="22" idx="0"/>
            </p:cNvCxnSpPr>
            <p:nvPr/>
          </p:nvCxnSpPr>
          <p:spPr>
            <a:xfrm flipV="1">
              <a:off x="1682277" y="1926966"/>
              <a:ext cx="231301" cy="27536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32"/>
            <p:cNvCxnSpPr>
              <a:stCxn id="21" idx="0"/>
            </p:cNvCxnSpPr>
            <p:nvPr/>
          </p:nvCxnSpPr>
          <p:spPr>
            <a:xfrm flipH="1" flipV="1">
              <a:off x="2140621" y="1876533"/>
              <a:ext cx="316263" cy="32579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33"/>
            <p:cNvCxnSpPr>
              <a:stCxn id="23" idx="0"/>
            </p:cNvCxnSpPr>
            <p:nvPr/>
          </p:nvCxnSpPr>
          <p:spPr>
            <a:xfrm flipV="1">
              <a:off x="3294080" y="1888362"/>
              <a:ext cx="179559" cy="30697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34"/>
            <p:cNvCxnSpPr>
              <a:stCxn id="20" idx="0"/>
            </p:cNvCxnSpPr>
            <p:nvPr/>
          </p:nvCxnSpPr>
          <p:spPr>
            <a:xfrm flipH="1" flipV="1">
              <a:off x="3769322" y="1926959"/>
              <a:ext cx="290392" cy="26837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Connector 35"/>
            <p:cNvCxnSpPr/>
            <p:nvPr/>
          </p:nvCxnSpPr>
          <p:spPr>
            <a:xfrm flipH="1" flipV="1">
              <a:off x="2978416" y="1382278"/>
              <a:ext cx="608188" cy="34305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5" name="Group 34"/>
          <p:cNvGrpSpPr/>
          <p:nvPr/>
        </p:nvGrpSpPr>
        <p:grpSpPr>
          <a:xfrm>
            <a:off x="1464245" y="3340398"/>
            <a:ext cx="2162688" cy="519668"/>
            <a:chOff x="1550112" y="3500243"/>
            <a:chExt cx="2090794" cy="459840"/>
          </a:xfrm>
        </p:grpSpPr>
        <p:cxnSp>
          <p:nvCxnSpPr>
            <p:cNvPr id="14" name="Straight Arrow Connector 80"/>
            <p:cNvCxnSpPr>
              <a:cxnSpLocks/>
            </p:cNvCxnSpPr>
            <p:nvPr/>
          </p:nvCxnSpPr>
          <p:spPr>
            <a:xfrm flipV="1">
              <a:off x="1550112" y="3795655"/>
              <a:ext cx="2090794" cy="16442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34" name="TextBox 33"/>
            <p:cNvSpPr txBox="1"/>
            <p:nvPr/>
          </p:nvSpPr>
          <p:spPr>
            <a:xfrm rot="21185843">
              <a:off x="1687431" y="3500243"/>
              <a:ext cx="17094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Virtual Topology</a:t>
              </a:r>
            </a:p>
          </p:txBody>
        </p:sp>
      </p:grpSp>
      <p:cxnSp>
        <p:nvCxnSpPr>
          <p:cNvPr id="38" name="Straight Arrow Connector 16"/>
          <p:cNvCxnSpPr>
            <a:cxnSpLocks/>
          </p:cNvCxnSpPr>
          <p:nvPr/>
        </p:nvCxnSpPr>
        <p:spPr>
          <a:xfrm flipH="1" flipV="1">
            <a:off x="3403324" y="2948568"/>
            <a:ext cx="255603" cy="66089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4" name="Group 133"/>
          <p:cNvGrpSpPr/>
          <p:nvPr/>
        </p:nvGrpSpPr>
        <p:grpSpPr>
          <a:xfrm>
            <a:off x="4853100" y="330894"/>
            <a:ext cx="2756288" cy="1856471"/>
            <a:chOff x="4853100" y="330894"/>
            <a:chExt cx="2756288" cy="1856471"/>
          </a:xfrm>
        </p:grpSpPr>
        <p:sp>
          <p:nvSpPr>
            <p:cNvPr id="41" name="TextBox 20"/>
            <p:cNvSpPr txBox="1"/>
            <p:nvPr/>
          </p:nvSpPr>
          <p:spPr>
            <a:xfrm>
              <a:off x="5255192" y="330894"/>
              <a:ext cx="14668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         Tenant 2</a:t>
              </a:r>
            </a:p>
          </p:txBody>
        </p:sp>
        <p:pic>
          <p:nvPicPr>
            <p:cNvPr id="42" name="Picture 2" descr="https://openclipart.org/image/2400px/svg_to_png/215022/blue-switch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853100" y="1490974"/>
              <a:ext cx="651382" cy="3024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3" name="Picture 2" descr="https://openclipart.org/image/2400px/svg_to_png/215022/blue-switch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5504482" y="1063344"/>
              <a:ext cx="651382" cy="3024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4" name="Picture 2" descr="https://openclipart.org/image/2400px/svg_to_png/215022/blue-switch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5178790" y="1796681"/>
              <a:ext cx="651382" cy="3024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5" name="Picture 2" descr="https://openclipart.org/image/2400px/svg_to_png/215022/blue-switch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5478858" y="1439056"/>
              <a:ext cx="651382" cy="3024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6" name="Picture 2" descr="https://openclipart.org/image/2400px/svg_to_png/215022/blue-switch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5859200" y="1842843"/>
              <a:ext cx="651382" cy="3024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7" name="Picture 2" descr="https://openclipart.org/image/2400px/svg_to_png/215022/blue-switch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6239082" y="1135190"/>
              <a:ext cx="651382" cy="3024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8" name="Picture 2" descr="https://openclipart.org/image/2400px/svg_to_png/215022/blue-switch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6238133" y="1554045"/>
              <a:ext cx="651382" cy="3024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9" name="Picture 2" descr="https://openclipart.org/image/2400px/svg_to_png/215022/blue-switch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6614575" y="1884955"/>
              <a:ext cx="651382" cy="3024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0" name="Picture 2" descr="https://openclipart.org/image/2400px/svg_to_png/215022/blue-switch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6958006" y="1335664"/>
              <a:ext cx="651382" cy="3024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51" name="Straight Connector 44"/>
            <p:cNvCxnSpPr>
              <a:stCxn id="42" idx="0"/>
            </p:cNvCxnSpPr>
            <p:nvPr/>
          </p:nvCxnSpPr>
          <p:spPr>
            <a:xfrm flipV="1">
              <a:off x="5178790" y="1265229"/>
              <a:ext cx="487634" cy="22575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Straight Connector 45"/>
            <p:cNvCxnSpPr>
              <a:stCxn id="42" idx="0"/>
              <a:endCxn id="44" idx="0"/>
            </p:cNvCxnSpPr>
            <p:nvPr/>
          </p:nvCxnSpPr>
          <p:spPr>
            <a:xfrm>
              <a:off x="5178790" y="1490980"/>
              <a:ext cx="325690" cy="30570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Straight Connector 46"/>
            <p:cNvCxnSpPr>
              <a:cxnSpLocks/>
            </p:cNvCxnSpPr>
            <p:nvPr/>
          </p:nvCxnSpPr>
          <p:spPr>
            <a:xfrm>
              <a:off x="5649019" y="1993878"/>
              <a:ext cx="40329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Straight Connector 47"/>
            <p:cNvCxnSpPr>
              <a:endCxn id="46" idx="0"/>
            </p:cNvCxnSpPr>
            <p:nvPr/>
          </p:nvCxnSpPr>
          <p:spPr>
            <a:xfrm>
              <a:off x="5920462" y="1620129"/>
              <a:ext cx="264428" cy="22271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Straight Connector 48"/>
            <p:cNvCxnSpPr>
              <a:endCxn id="49" idx="0"/>
            </p:cNvCxnSpPr>
            <p:nvPr/>
          </p:nvCxnSpPr>
          <p:spPr>
            <a:xfrm>
              <a:off x="6687978" y="1712030"/>
              <a:ext cx="252282" cy="17293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Straight Connector 49"/>
            <p:cNvCxnSpPr>
              <a:cxnSpLocks/>
            </p:cNvCxnSpPr>
            <p:nvPr/>
          </p:nvCxnSpPr>
          <p:spPr>
            <a:xfrm flipV="1">
              <a:off x="6007404" y="1581996"/>
              <a:ext cx="433583" cy="3621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Straight Connector 50"/>
            <p:cNvCxnSpPr>
              <a:cxnSpLocks/>
            </p:cNvCxnSpPr>
            <p:nvPr/>
          </p:nvCxnSpPr>
          <p:spPr>
            <a:xfrm>
              <a:off x="6021375" y="1221532"/>
              <a:ext cx="369499" cy="1851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Straight Connector 51"/>
            <p:cNvCxnSpPr>
              <a:endCxn id="48" idx="0"/>
            </p:cNvCxnSpPr>
            <p:nvPr/>
          </p:nvCxnSpPr>
          <p:spPr>
            <a:xfrm>
              <a:off x="5931437" y="1219083"/>
              <a:ext cx="632386" cy="33496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Straight Connector 52"/>
            <p:cNvCxnSpPr>
              <a:cxnSpLocks/>
            </p:cNvCxnSpPr>
            <p:nvPr/>
          </p:nvCxnSpPr>
          <p:spPr>
            <a:xfrm>
              <a:off x="6528499" y="1326074"/>
              <a:ext cx="669610" cy="18363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Connector 53"/>
            <p:cNvCxnSpPr>
              <a:cxnSpLocks/>
            </p:cNvCxnSpPr>
            <p:nvPr/>
          </p:nvCxnSpPr>
          <p:spPr>
            <a:xfrm flipV="1">
              <a:off x="6987444" y="1460618"/>
              <a:ext cx="285408" cy="46465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Straight Connector 54"/>
            <p:cNvCxnSpPr>
              <a:endCxn id="49" idx="0"/>
            </p:cNvCxnSpPr>
            <p:nvPr/>
          </p:nvCxnSpPr>
          <p:spPr>
            <a:xfrm flipV="1">
              <a:off x="6276641" y="1884961"/>
              <a:ext cx="663619" cy="10889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Straight Connector 58"/>
            <p:cNvCxnSpPr>
              <a:stCxn id="44" idx="0"/>
            </p:cNvCxnSpPr>
            <p:nvPr/>
          </p:nvCxnSpPr>
          <p:spPr>
            <a:xfrm flipV="1">
              <a:off x="5504478" y="1627354"/>
              <a:ext cx="138396" cy="16933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90" name="Straight Arrow Connector 16"/>
          <p:cNvCxnSpPr>
            <a:cxnSpLocks/>
            <a:stCxn id="4" idx="0"/>
          </p:cNvCxnSpPr>
          <p:nvPr/>
        </p:nvCxnSpPr>
        <p:spPr>
          <a:xfrm flipV="1">
            <a:off x="5958750" y="2135627"/>
            <a:ext cx="0" cy="149584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5" name="Group 94"/>
          <p:cNvGrpSpPr/>
          <p:nvPr/>
        </p:nvGrpSpPr>
        <p:grpSpPr>
          <a:xfrm flipH="1">
            <a:off x="4298926" y="1423253"/>
            <a:ext cx="1695032" cy="2250999"/>
            <a:chOff x="3005376" y="1923101"/>
            <a:chExt cx="429539" cy="1747742"/>
          </a:xfrm>
        </p:grpSpPr>
        <p:cxnSp>
          <p:nvCxnSpPr>
            <p:cNvPr id="96" name="Straight Arrow Connector 80"/>
            <p:cNvCxnSpPr>
              <a:cxnSpLocks/>
            </p:cNvCxnSpPr>
            <p:nvPr/>
          </p:nvCxnSpPr>
          <p:spPr>
            <a:xfrm flipH="1">
              <a:off x="3005376" y="1923101"/>
              <a:ext cx="429539" cy="174774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97" name="TextBox 96"/>
            <p:cNvSpPr txBox="1"/>
            <p:nvPr/>
          </p:nvSpPr>
          <p:spPr>
            <a:xfrm rot="18530210">
              <a:off x="2374635" y="2742606"/>
              <a:ext cx="1563328" cy="935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Virtual Topology</a:t>
              </a:r>
            </a:p>
          </p:txBody>
        </p:sp>
      </p:grpSp>
      <p:grpSp>
        <p:nvGrpSpPr>
          <p:cNvPr id="98" name="Group 97"/>
          <p:cNvGrpSpPr/>
          <p:nvPr/>
        </p:nvGrpSpPr>
        <p:grpSpPr>
          <a:xfrm flipV="1">
            <a:off x="8301899" y="3138057"/>
            <a:ext cx="2648548" cy="722030"/>
            <a:chOff x="8441522" y="3916896"/>
            <a:chExt cx="2710288" cy="308886"/>
          </a:xfrm>
        </p:grpSpPr>
        <p:cxnSp>
          <p:nvCxnSpPr>
            <p:cNvPr id="99" name="Straight Arrow Connector 80"/>
            <p:cNvCxnSpPr>
              <a:cxnSpLocks/>
              <a:endCxn id="4" idx="3"/>
            </p:cNvCxnSpPr>
            <p:nvPr/>
          </p:nvCxnSpPr>
          <p:spPr>
            <a:xfrm flipH="1" flipV="1">
              <a:off x="8441522" y="3916896"/>
              <a:ext cx="2710288" cy="8874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00" name="TextBox 99"/>
            <p:cNvSpPr txBox="1"/>
            <p:nvPr/>
          </p:nvSpPr>
          <p:spPr>
            <a:xfrm rot="11082863">
              <a:off x="9270299" y="3949282"/>
              <a:ext cx="1749292" cy="2765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  <a:p>
              <a:r>
                <a:rPr lang="en-US" dirty="0"/>
                <a:t>Virtual Topology</a:t>
              </a:r>
            </a:p>
          </p:txBody>
        </p:sp>
      </p:grpSp>
      <p:grpSp>
        <p:nvGrpSpPr>
          <p:cNvPr id="128" name="Group 127"/>
          <p:cNvGrpSpPr/>
          <p:nvPr/>
        </p:nvGrpSpPr>
        <p:grpSpPr>
          <a:xfrm>
            <a:off x="8945446" y="1027202"/>
            <a:ext cx="3076500" cy="1922367"/>
            <a:chOff x="8262671" y="756970"/>
            <a:chExt cx="3076500" cy="1922367"/>
          </a:xfrm>
        </p:grpSpPr>
        <p:sp>
          <p:nvSpPr>
            <p:cNvPr id="101" name="TextBox 100"/>
            <p:cNvSpPr txBox="1"/>
            <p:nvPr/>
          </p:nvSpPr>
          <p:spPr>
            <a:xfrm>
              <a:off x="9232846" y="756970"/>
              <a:ext cx="9907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Tenant 3</a:t>
              </a:r>
            </a:p>
          </p:txBody>
        </p:sp>
        <p:pic>
          <p:nvPicPr>
            <p:cNvPr id="102" name="Picture 2" descr="https://openclipart.org/image/2400px/svg_to_png/215022/blue-switch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8262671" y="1468733"/>
              <a:ext cx="651382" cy="3024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" name="Picture 2" descr="https://openclipart.org/image/2400px/svg_to_png/215022/blue-switch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9041574" y="1482969"/>
              <a:ext cx="651382" cy="3024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04" name="Straight Connector 103"/>
            <p:cNvCxnSpPr>
              <a:cxnSpLocks/>
            </p:cNvCxnSpPr>
            <p:nvPr/>
          </p:nvCxnSpPr>
          <p:spPr>
            <a:xfrm>
              <a:off x="8865896" y="1605703"/>
              <a:ext cx="194522" cy="970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105" name="Picture 2" descr="https://openclipart.org/image/2400px/svg_to_png/215022/blue-switch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8480873" y="1830359"/>
              <a:ext cx="651382" cy="3024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6" name="Picture 2" descr="https://openclipart.org/image/2400px/svg_to_png/215022/blue-switch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9186248" y="2228379"/>
              <a:ext cx="651382" cy="3024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7" name="Picture 2" descr="https://openclipart.org/image/2400px/svg_to_png/215022/blue-switch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0206923" y="2097819"/>
              <a:ext cx="651382" cy="3024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8" name="Picture 2" descr="https://openclipart.org/image/2400px/svg_to_png/215022/blue-switch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0396463" y="1758120"/>
              <a:ext cx="651382" cy="3024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9" name="Picture 2" descr="https://openclipart.org/image/2400px/svg_to_png/215022/blue-switch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0687789" y="1486833"/>
              <a:ext cx="651382" cy="3024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0" name="Picture 2" descr="https://openclipart.org/image/2400px/svg_to_png/215022/blue-switch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9397013" y="1808546"/>
              <a:ext cx="651382" cy="3024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1" name="Picture 2" descr="https://openclipart.org/image/2400px/svg_to_png/215022/blue-switch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9779082" y="1586016"/>
              <a:ext cx="651382" cy="3024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2" name="Picture 2" descr="https://openclipart.org/image/2400px/svg_to_png/215022/blue-switch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8472289" y="2128917"/>
              <a:ext cx="651382" cy="3024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13" name="Straight Connector 112"/>
            <p:cNvCxnSpPr>
              <a:endCxn id="105" idx="0"/>
            </p:cNvCxnSpPr>
            <p:nvPr/>
          </p:nvCxnSpPr>
          <p:spPr>
            <a:xfrm>
              <a:off x="8676721" y="1634174"/>
              <a:ext cx="129843" cy="19618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4" name="Straight Connector 113"/>
            <p:cNvCxnSpPr>
              <a:endCxn id="112" idx="0"/>
            </p:cNvCxnSpPr>
            <p:nvPr/>
          </p:nvCxnSpPr>
          <p:spPr>
            <a:xfrm>
              <a:off x="8720900" y="2043034"/>
              <a:ext cx="77080" cy="85883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5" name="Straight Connector 114"/>
            <p:cNvCxnSpPr>
              <a:cxnSpLocks/>
            </p:cNvCxnSpPr>
            <p:nvPr/>
          </p:nvCxnSpPr>
          <p:spPr>
            <a:xfrm>
              <a:off x="8953983" y="2264079"/>
              <a:ext cx="413282" cy="10616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>
              <a:cxnSpLocks/>
            </p:cNvCxnSpPr>
            <p:nvPr/>
          </p:nvCxnSpPr>
          <p:spPr>
            <a:xfrm>
              <a:off x="9722704" y="2400229"/>
              <a:ext cx="373667" cy="13056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>
              <a:cxnSpLocks/>
            </p:cNvCxnSpPr>
            <p:nvPr/>
          </p:nvCxnSpPr>
          <p:spPr>
            <a:xfrm flipV="1">
              <a:off x="10340551" y="2249024"/>
              <a:ext cx="192063" cy="24244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>
              <a:stCxn id="107" idx="0"/>
            </p:cNvCxnSpPr>
            <p:nvPr/>
          </p:nvCxnSpPr>
          <p:spPr>
            <a:xfrm flipV="1">
              <a:off x="10532614" y="1895209"/>
              <a:ext cx="181834" cy="20261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9" name="Straight Connector 118"/>
            <p:cNvCxnSpPr>
              <a:cxnSpLocks/>
            </p:cNvCxnSpPr>
            <p:nvPr/>
          </p:nvCxnSpPr>
          <p:spPr>
            <a:xfrm flipV="1">
              <a:off x="10858305" y="1634174"/>
              <a:ext cx="110552" cy="1634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>
              <a:cxnSpLocks/>
            </p:cNvCxnSpPr>
            <p:nvPr/>
          </p:nvCxnSpPr>
          <p:spPr>
            <a:xfrm>
              <a:off x="9511939" y="1612147"/>
              <a:ext cx="394596" cy="10923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>
              <a:stCxn id="111" idx="1"/>
            </p:cNvCxnSpPr>
            <p:nvPr/>
          </p:nvCxnSpPr>
          <p:spPr>
            <a:xfrm flipV="1">
              <a:off x="10430464" y="1619938"/>
              <a:ext cx="384778" cy="11728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2" name="Straight Connector 121"/>
            <p:cNvCxnSpPr>
              <a:cxnSpLocks/>
            </p:cNvCxnSpPr>
            <p:nvPr/>
          </p:nvCxnSpPr>
          <p:spPr>
            <a:xfrm flipV="1">
              <a:off x="9014308" y="1905387"/>
              <a:ext cx="572385" cy="3324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>
              <a:stCxn id="110" idx="1"/>
            </p:cNvCxnSpPr>
            <p:nvPr/>
          </p:nvCxnSpPr>
          <p:spPr>
            <a:xfrm flipV="1">
              <a:off x="10048395" y="1902802"/>
              <a:ext cx="617381" cy="5694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>
              <a:endCxn id="106" idx="0"/>
            </p:cNvCxnSpPr>
            <p:nvPr/>
          </p:nvCxnSpPr>
          <p:spPr>
            <a:xfrm flipH="1">
              <a:off x="9511939" y="2023796"/>
              <a:ext cx="131821" cy="20458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126" name="Picture 2" descr="https://openclipart.org/image/2400px/svg_to_png/215022/blue-switch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9966682" y="2376927"/>
              <a:ext cx="651382" cy="3024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29" name="Straight Arrow Connector 16"/>
          <p:cNvCxnSpPr>
            <a:cxnSpLocks/>
            <a:stCxn id="4" idx="3"/>
            <a:endCxn id="106" idx="2"/>
          </p:cNvCxnSpPr>
          <p:nvPr/>
        </p:nvCxnSpPr>
        <p:spPr>
          <a:xfrm flipV="1">
            <a:off x="8301900" y="2801021"/>
            <a:ext cx="1892814" cy="105905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5" name="Group 15"/>
          <p:cNvGrpSpPr/>
          <p:nvPr/>
        </p:nvGrpSpPr>
        <p:grpSpPr>
          <a:xfrm>
            <a:off x="0" y="6488668"/>
            <a:ext cx="1693333" cy="369332"/>
            <a:chOff x="0" y="6488668"/>
            <a:chExt cx="1693333" cy="369332"/>
          </a:xfrm>
        </p:grpSpPr>
        <p:pic>
          <p:nvPicPr>
            <p:cNvPr id="136" name="Picture 2" descr="Logo-NBV-Color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6488668"/>
              <a:ext cx="369332" cy="3693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7" name="TextBox 136"/>
            <p:cNvSpPr txBox="1"/>
            <p:nvPr/>
          </p:nvSpPr>
          <p:spPr>
            <a:xfrm>
              <a:off x="349955" y="6488668"/>
              <a:ext cx="13433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err="1"/>
                <a:t>BNVirt</a:t>
              </a:r>
              <a:endParaRPr lang="en-US" b="1" dirty="0"/>
            </a:p>
          </p:txBody>
        </p:sp>
      </p:grpSp>
      <p:sp>
        <p:nvSpPr>
          <p:cNvPr id="68" name="Oval 67"/>
          <p:cNvSpPr/>
          <p:nvPr/>
        </p:nvSpPr>
        <p:spPr>
          <a:xfrm>
            <a:off x="175133" y="767379"/>
            <a:ext cx="3530383" cy="2693829"/>
          </a:xfrm>
          <a:prstGeom prst="ellipse">
            <a:avLst/>
          </a:prstGeom>
          <a:solidFill>
            <a:srgbClr val="4472C4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Oval 126"/>
          <p:cNvSpPr/>
          <p:nvPr/>
        </p:nvSpPr>
        <p:spPr>
          <a:xfrm>
            <a:off x="4582800" y="93785"/>
            <a:ext cx="3530383" cy="2219481"/>
          </a:xfrm>
          <a:prstGeom prst="ellipse">
            <a:avLst/>
          </a:prstGeom>
          <a:solidFill>
            <a:srgbClr val="4472C4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159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0" grpId="0" animBg="1"/>
      <p:bldP spid="3" grpId="0"/>
      <p:bldP spid="12" grpId="0"/>
      <p:bldP spid="13" grpId="0"/>
      <p:bldP spid="68" grpId="0" animBg="1"/>
      <p:bldP spid="12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PSlideStart_201705140705078858_e7bd3b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75133" y="93785"/>
            <a:ext cx="11909441" cy="6645694"/>
            <a:chOff x="175133" y="93785"/>
            <a:chExt cx="11909441" cy="6645694"/>
          </a:xfrm>
        </p:grpSpPr>
        <p:sp>
          <p:nvSpPr>
            <p:cNvPr id="130" name="Oval 129"/>
            <p:cNvSpPr/>
            <p:nvPr/>
          </p:nvSpPr>
          <p:spPr>
            <a:xfrm>
              <a:off x="8666689" y="767379"/>
              <a:ext cx="3417885" cy="2382131"/>
            </a:xfrm>
            <a:prstGeom prst="ellipse">
              <a:avLst/>
            </a:prstGeom>
            <a:solidFill>
              <a:srgbClr val="4472C4">
                <a:alpha val="2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15600" y="4243929"/>
              <a:ext cx="4686300" cy="2495550"/>
            </a:xfrm>
            <a:prstGeom prst="rect">
              <a:avLst/>
            </a:prstGeom>
          </p:spPr>
        </p:pic>
        <p:grpSp>
          <p:nvGrpSpPr>
            <p:cNvPr id="2" name="Group 1"/>
            <p:cNvGrpSpPr/>
            <p:nvPr/>
          </p:nvGrpSpPr>
          <p:grpSpPr>
            <a:xfrm>
              <a:off x="3615600" y="3631474"/>
              <a:ext cx="4686300" cy="457200"/>
              <a:chOff x="3502941" y="3553097"/>
              <a:chExt cx="4798959" cy="513909"/>
            </a:xfrm>
          </p:grpSpPr>
          <p:sp>
            <p:nvSpPr>
              <p:cNvPr id="4" name="Rounded Rectangle 76"/>
              <p:cNvSpPr/>
              <p:nvPr/>
            </p:nvSpPr>
            <p:spPr>
              <a:xfrm>
                <a:off x="3502941" y="3553097"/>
                <a:ext cx="4798959" cy="513909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2400" b="1" dirty="0" err="1">
                    <a:solidFill>
                      <a:schemeClr val="bg1"/>
                    </a:solidFill>
                  </a:rPr>
                  <a:t>BNVirt</a:t>
                </a:r>
                <a:endParaRPr lang="en-US" b="1" dirty="0">
                  <a:solidFill>
                    <a:schemeClr val="bg1"/>
                  </a:solidFill>
                </a:endParaRPr>
              </a:p>
            </p:txBody>
          </p:sp>
          <p:pic>
            <p:nvPicPr>
              <p:cNvPr id="5" name="Picture 2" descr="Logo-NBV-Color.png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29472" y="3601181"/>
                <a:ext cx="417739" cy="41773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8" name="Picture 4" descr="Image result for customer icon"/>
            <p:cNvPicPr>
              <a:picLocks noChangeAspect="1" noChangeArrowheads="1"/>
            </p:cNvPicPr>
            <p:nvPr/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1850" y="3349948"/>
              <a:ext cx="722845" cy="7228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4" descr="Image result for customer icon"/>
            <p:cNvPicPr>
              <a:picLocks noChangeAspect="1" noChangeArrowheads="1"/>
            </p:cNvPicPr>
            <p:nvPr/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81838" y="350563"/>
              <a:ext cx="722845" cy="7228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4" descr="Image result for customer icon"/>
            <p:cNvPicPr>
              <a:picLocks noChangeAspect="1" noChangeArrowheads="1"/>
            </p:cNvPicPr>
            <p:nvPr/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53427" y="3229782"/>
              <a:ext cx="722845" cy="7228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/>
            <p:cNvSpPr txBox="1"/>
            <p:nvPr/>
          </p:nvSpPr>
          <p:spPr>
            <a:xfrm>
              <a:off x="478866" y="4025723"/>
              <a:ext cx="10855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Tenant 1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431286" y="1017235"/>
              <a:ext cx="10855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Tenant 2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0835702" y="3973781"/>
              <a:ext cx="10855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Tenant 3</a:t>
              </a:r>
            </a:p>
          </p:txBody>
        </p:sp>
        <p:pic>
          <p:nvPicPr>
            <p:cNvPr id="17" name="Graphic 16" descr="Head with Gears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426440" y="3637342"/>
              <a:ext cx="481623" cy="481623"/>
            </a:xfrm>
            <a:prstGeom prst="rect">
              <a:avLst/>
            </a:prstGeom>
          </p:spPr>
        </p:pic>
        <p:grpSp>
          <p:nvGrpSpPr>
            <p:cNvPr id="33" name="Group 32"/>
            <p:cNvGrpSpPr/>
            <p:nvPr/>
          </p:nvGrpSpPr>
          <p:grpSpPr>
            <a:xfrm>
              <a:off x="441977" y="1110525"/>
              <a:ext cx="3028820" cy="1857167"/>
              <a:chOff x="1356591" y="647569"/>
              <a:chExt cx="3028820" cy="1857167"/>
            </a:xfrm>
          </p:grpSpPr>
          <p:sp>
            <p:nvSpPr>
              <p:cNvPr id="18" name="TextBox 19"/>
              <p:cNvSpPr txBox="1"/>
              <p:nvPr/>
            </p:nvSpPr>
            <p:spPr>
              <a:xfrm>
                <a:off x="2313637" y="647569"/>
                <a:ext cx="93788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Tenant1</a:t>
                </a:r>
              </a:p>
            </p:txBody>
          </p:sp>
          <p:pic>
            <p:nvPicPr>
              <p:cNvPr id="19" name="Picture 2" descr="https://openclipart.org/image/2400px/svg_to_png/215022/blue-switch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1701276" y="1725328"/>
                <a:ext cx="651382" cy="30241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" name="Picture 2" descr="https://openclipart.org/image/2400px/svg_to_png/215022/blue-switch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3734029" y="2195333"/>
                <a:ext cx="651382" cy="30241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1" name="Picture 2" descr="https://openclipart.org/image/2400px/svg_to_png/215022/blue-switch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2131198" y="2202326"/>
                <a:ext cx="651382" cy="30241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2" name="Picture 2" descr="https://openclipart.org/image/2400px/svg_to_png/215022/blue-switch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1356591" y="2202326"/>
                <a:ext cx="651382" cy="30241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3" name="Picture 2" descr="https://openclipart.org/image/2400px/svg_to_png/215022/blue-switch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2968394" y="2195333"/>
                <a:ext cx="651382" cy="30241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4" name="Picture 2" descr="https://openclipart.org/image/2400px/svg_to_png/215022/blue-switch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3294086" y="1726716"/>
                <a:ext cx="651382" cy="30241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5" name="Picture 2" descr="https://openclipart.org/image/2400px/svg_to_png/215022/blue-switch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2495605" y="1214976"/>
                <a:ext cx="651382" cy="30241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26" name="Straight Connector 30"/>
              <p:cNvCxnSpPr>
                <a:stCxn id="19" idx="0"/>
              </p:cNvCxnSpPr>
              <p:nvPr/>
            </p:nvCxnSpPr>
            <p:spPr>
              <a:xfrm flipV="1">
                <a:off x="2026962" y="1382278"/>
                <a:ext cx="641360" cy="343054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31"/>
              <p:cNvCxnSpPr>
                <a:stCxn id="22" idx="0"/>
              </p:cNvCxnSpPr>
              <p:nvPr/>
            </p:nvCxnSpPr>
            <p:spPr>
              <a:xfrm flipV="1">
                <a:off x="1682277" y="1926966"/>
                <a:ext cx="231301" cy="27536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32"/>
              <p:cNvCxnSpPr>
                <a:stCxn id="21" idx="0"/>
              </p:cNvCxnSpPr>
              <p:nvPr/>
            </p:nvCxnSpPr>
            <p:spPr>
              <a:xfrm flipH="1" flipV="1">
                <a:off x="2140621" y="1876533"/>
                <a:ext cx="316263" cy="32579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33"/>
              <p:cNvCxnSpPr>
                <a:stCxn id="23" idx="0"/>
              </p:cNvCxnSpPr>
              <p:nvPr/>
            </p:nvCxnSpPr>
            <p:spPr>
              <a:xfrm flipV="1">
                <a:off x="3294080" y="1888362"/>
                <a:ext cx="179559" cy="30697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34"/>
              <p:cNvCxnSpPr>
                <a:stCxn id="20" idx="0"/>
              </p:cNvCxnSpPr>
              <p:nvPr/>
            </p:nvCxnSpPr>
            <p:spPr>
              <a:xfrm flipH="1" flipV="1">
                <a:off x="3769322" y="1926959"/>
                <a:ext cx="290392" cy="26837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5"/>
              <p:cNvCxnSpPr/>
              <p:nvPr/>
            </p:nvCxnSpPr>
            <p:spPr>
              <a:xfrm flipH="1" flipV="1">
                <a:off x="2978416" y="1382278"/>
                <a:ext cx="608188" cy="343054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35" name="Group 34"/>
            <p:cNvGrpSpPr/>
            <p:nvPr/>
          </p:nvGrpSpPr>
          <p:grpSpPr>
            <a:xfrm>
              <a:off x="1464245" y="3340398"/>
              <a:ext cx="2162688" cy="519668"/>
              <a:chOff x="1550112" y="3500243"/>
              <a:chExt cx="2090794" cy="459840"/>
            </a:xfrm>
          </p:grpSpPr>
          <p:cxnSp>
            <p:nvCxnSpPr>
              <p:cNvPr id="14" name="Straight Arrow Connector 80"/>
              <p:cNvCxnSpPr>
                <a:cxnSpLocks/>
              </p:cNvCxnSpPr>
              <p:nvPr/>
            </p:nvCxnSpPr>
            <p:spPr>
              <a:xfrm flipV="1">
                <a:off x="1550112" y="3795655"/>
                <a:ext cx="2090794" cy="16442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4" name="TextBox 33"/>
              <p:cNvSpPr txBox="1"/>
              <p:nvPr/>
            </p:nvSpPr>
            <p:spPr>
              <a:xfrm rot="21185843">
                <a:off x="1687431" y="3500243"/>
                <a:ext cx="170944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Virtual Topology</a:t>
                </a:r>
              </a:p>
            </p:txBody>
          </p:sp>
        </p:grpSp>
        <p:cxnSp>
          <p:nvCxnSpPr>
            <p:cNvPr id="38" name="Straight Arrow Connector 16"/>
            <p:cNvCxnSpPr>
              <a:cxnSpLocks/>
            </p:cNvCxnSpPr>
            <p:nvPr/>
          </p:nvCxnSpPr>
          <p:spPr>
            <a:xfrm flipH="1" flipV="1">
              <a:off x="3403324" y="2948568"/>
              <a:ext cx="255603" cy="66089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4" name="Group 133"/>
            <p:cNvGrpSpPr/>
            <p:nvPr/>
          </p:nvGrpSpPr>
          <p:grpSpPr>
            <a:xfrm>
              <a:off x="4853100" y="330894"/>
              <a:ext cx="2756288" cy="1856471"/>
              <a:chOff x="4853100" y="330894"/>
              <a:chExt cx="2756288" cy="1856471"/>
            </a:xfrm>
          </p:grpSpPr>
          <p:sp>
            <p:nvSpPr>
              <p:cNvPr id="41" name="TextBox 20"/>
              <p:cNvSpPr txBox="1"/>
              <p:nvPr/>
            </p:nvSpPr>
            <p:spPr>
              <a:xfrm>
                <a:off x="5255192" y="330894"/>
                <a:ext cx="14668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         Tenant 2</a:t>
                </a:r>
              </a:p>
            </p:txBody>
          </p:sp>
          <p:pic>
            <p:nvPicPr>
              <p:cNvPr id="42" name="Picture 2" descr="https://openclipart.org/image/2400px/svg_to_png/215022/blue-switch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4853100" y="1490974"/>
                <a:ext cx="651382" cy="30241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3" name="Picture 2" descr="https://openclipart.org/image/2400px/svg_to_png/215022/blue-switch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5504482" y="1063344"/>
                <a:ext cx="651382" cy="30241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4" name="Picture 2" descr="https://openclipart.org/image/2400px/svg_to_png/215022/blue-switch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5178790" y="1796681"/>
                <a:ext cx="651382" cy="30241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5" name="Picture 2" descr="https://openclipart.org/image/2400px/svg_to_png/215022/blue-switch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5478858" y="1439056"/>
                <a:ext cx="651382" cy="30241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6" name="Picture 2" descr="https://openclipart.org/image/2400px/svg_to_png/215022/blue-switch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5859200" y="1842843"/>
                <a:ext cx="651382" cy="30241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7" name="Picture 2" descr="https://openclipart.org/image/2400px/svg_to_png/215022/blue-switch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6239082" y="1135190"/>
                <a:ext cx="651382" cy="30241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8" name="Picture 2" descr="https://openclipart.org/image/2400px/svg_to_png/215022/blue-switch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6238133" y="1554045"/>
                <a:ext cx="651382" cy="30241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9" name="Picture 2" descr="https://openclipart.org/image/2400px/svg_to_png/215022/blue-switch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6614575" y="1884955"/>
                <a:ext cx="651382" cy="30241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0" name="Picture 2" descr="https://openclipart.org/image/2400px/svg_to_png/215022/blue-switch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6958006" y="1335664"/>
                <a:ext cx="651382" cy="30241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51" name="Straight Connector 44"/>
              <p:cNvCxnSpPr>
                <a:stCxn id="42" idx="0"/>
              </p:cNvCxnSpPr>
              <p:nvPr/>
            </p:nvCxnSpPr>
            <p:spPr>
              <a:xfrm flipV="1">
                <a:off x="5178790" y="1265229"/>
                <a:ext cx="487634" cy="22575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45"/>
              <p:cNvCxnSpPr>
                <a:stCxn id="42" idx="0"/>
                <a:endCxn id="44" idx="0"/>
              </p:cNvCxnSpPr>
              <p:nvPr/>
            </p:nvCxnSpPr>
            <p:spPr>
              <a:xfrm>
                <a:off x="5178790" y="1490980"/>
                <a:ext cx="325690" cy="30570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46"/>
              <p:cNvCxnSpPr>
                <a:cxnSpLocks/>
              </p:cNvCxnSpPr>
              <p:nvPr/>
            </p:nvCxnSpPr>
            <p:spPr>
              <a:xfrm>
                <a:off x="5649019" y="1993878"/>
                <a:ext cx="403294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47"/>
              <p:cNvCxnSpPr>
                <a:endCxn id="46" idx="0"/>
              </p:cNvCxnSpPr>
              <p:nvPr/>
            </p:nvCxnSpPr>
            <p:spPr>
              <a:xfrm>
                <a:off x="5920462" y="1620129"/>
                <a:ext cx="264428" cy="22271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48"/>
              <p:cNvCxnSpPr>
                <a:endCxn id="49" idx="0"/>
              </p:cNvCxnSpPr>
              <p:nvPr/>
            </p:nvCxnSpPr>
            <p:spPr>
              <a:xfrm>
                <a:off x="6687978" y="1712030"/>
                <a:ext cx="252282" cy="17293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49"/>
              <p:cNvCxnSpPr>
                <a:cxnSpLocks/>
              </p:cNvCxnSpPr>
              <p:nvPr/>
            </p:nvCxnSpPr>
            <p:spPr>
              <a:xfrm flipV="1">
                <a:off x="6007404" y="1581996"/>
                <a:ext cx="433583" cy="3621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0"/>
              <p:cNvCxnSpPr>
                <a:cxnSpLocks/>
              </p:cNvCxnSpPr>
              <p:nvPr/>
            </p:nvCxnSpPr>
            <p:spPr>
              <a:xfrm>
                <a:off x="6021375" y="1221532"/>
                <a:ext cx="369499" cy="1851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1"/>
              <p:cNvCxnSpPr>
                <a:endCxn id="48" idx="0"/>
              </p:cNvCxnSpPr>
              <p:nvPr/>
            </p:nvCxnSpPr>
            <p:spPr>
              <a:xfrm>
                <a:off x="5931437" y="1219083"/>
                <a:ext cx="632386" cy="33496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2"/>
              <p:cNvCxnSpPr>
                <a:cxnSpLocks/>
              </p:cNvCxnSpPr>
              <p:nvPr/>
            </p:nvCxnSpPr>
            <p:spPr>
              <a:xfrm>
                <a:off x="6528499" y="1326074"/>
                <a:ext cx="669610" cy="18363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3"/>
              <p:cNvCxnSpPr>
                <a:cxnSpLocks/>
              </p:cNvCxnSpPr>
              <p:nvPr/>
            </p:nvCxnSpPr>
            <p:spPr>
              <a:xfrm flipV="1">
                <a:off x="6987444" y="1460618"/>
                <a:ext cx="285408" cy="46465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54"/>
              <p:cNvCxnSpPr>
                <a:endCxn id="49" idx="0"/>
              </p:cNvCxnSpPr>
              <p:nvPr/>
            </p:nvCxnSpPr>
            <p:spPr>
              <a:xfrm flipV="1">
                <a:off x="6276641" y="1884961"/>
                <a:ext cx="663619" cy="108894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58"/>
              <p:cNvCxnSpPr>
                <a:stCxn id="44" idx="0"/>
              </p:cNvCxnSpPr>
              <p:nvPr/>
            </p:nvCxnSpPr>
            <p:spPr>
              <a:xfrm flipV="1">
                <a:off x="5504478" y="1627354"/>
                <a:ext cx="138396" cy="16933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90" name="Straight Arrow Connector 16"/>
            <p:cNvCxnSpPr>
              <a:cxnSpLocks/>
              <a:stCxn id="4" idx="0"/>
            </p:cNvCxnSpPr>
            <p:nvPr/>
          </p:nvCxnSpPr>
          <p:spPr>
            <a:xfrm flipV="1">
              <a:off x="5958750" y="2135627"/>
              <a:ext cx="0" cy="149584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5" name="Group 94"/>
            <p:cNvGrpSpPr/>
            <p:nvPr/>
          </p:nvGrpSpPr>
          <p:grpSpPr>
            <a:xfrm flipH="1">
              <a:off x="4298926" y="1423253"/>
              <a:ext cx="1695032" cy="2250999"/>
              <a:chOff x="3005376" y="1923101"/>
              <a:chExt cx="429539" cy="1747742"/>
            </a:xfrm>
          </p:grpSpPr>
          <p:cxnSp>
            <p:nvCxnSpPr>
              <p:cNvPr id="96" name="Straight Arrow Connector 80"/>
              <p:cNvCxnSpPr>
                <a:cxnSpLocks/>
              </p:cNvCxnSpPr>
              <p:nvPr/>
            </p:nvCxnSpPr>
            <p:spPr>
              <a:xfrm flipH="1">
                <a:off x="3005376" y="1923101"/>
                <a:ext cx="429539" cy="174774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97" name="TextBox 96"/>
              <p:cNvSpPr txBox="1"/>
              <p:nvPr/>
            </p:nvSpPr>
            <p:spPr>
              <a:xfrm rot="18530210">
                <a:off x="2374635" y="2742606"/>
                <a:ext cx="1563328" cy="935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Virtual Topology</a:t>
                </a:r>
              </a:p>
            </p:txBody>
          </p:sp>
        </p:grpSp>
        <p:grpSp>
          <p:nvGrpSpPr>
            <p:cNvPr id="98" name="Group 97"/>
            <p:cNvGrpSpPr/>
            <p:nvPr/>
          </p:nvGrpSpPr>
          <p:grpSpPr>
            <a:xfrm flipV="1">
              <a:off x="8301899" y="3138057"/>
              <a:ext cx="2648548" cy="722030"/>
              <a:chOff x="8441522" y="3916896"/>
              <a:chExt cx="2710288" cy="308886"/>
            </a:xfrm>
          </p:grpSpPr>
          <p:cxnSp>
            <p:nvCxnSpPr>
              <p:cNvPr id="99" name="Straight Arrow Connector 80"/>
              <p:cNvCxnSpPr>
                <a:cxnSpLocks/>
                <a:endCxn id="4" idx="3"/>
              </p:cNvCxnSpPr>
              <p:nvPr/>
            </p:nvCxnSpPr>
            <p:spPr>
              <a:xfrm flipH="1" flipV="1">
                <a:off x="8441522" y="3916896"/>
                <a:ext cx="2710288" cy="88745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00" name="TextBox 99"/>
              <p:cNvSpPr txBox="1"/>
              <p:nvPr/>
            </p:nvSpPr>
            <p:spPr>
              <a:xfrm rot="11082863">
                <a:off x="9270299" y="3949282"/>
                <a:ext cx="1749292" cy="2765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US" dirty="0"/>
              </a:p>
              <a:p>
                <a:r>
                  <a:rPr lang="en-US" dirty="0"/>
                  <a:t>Virtual Topology</a:t>
                </a:r>
              </a:p>
            </p:txBody>
          </p:sp>
        </p:grpSp>
        <p:grpSp>
          <p:nvGrpSpPr>
            <p:cNvPr id="128" name="Group 127"/>
            <p:cNvGrpSpPr/>
            <p:nvPr/>
          </p:nvGrpSpPr>
          <p:grpSpPr>
            <a:xfrm>
              <a:off x="8945446" y="1027202"/>
              <a:ext cx="3076500" cy="1922367"/>
              <a:chOff x="8262671" y="756970"/>
              <a:chExt cx="3076500" cy="1922367"/>
            </a:xfrm>
          </p:grpSpPr>
          <p:sp>
            <p:nvSpPr>
              <p:cNvPr id="101" name="TextBox 100"/>
              <p:cNvSpPr txBox="1"/>
              <p:nvPr/>
            </p:nvSpPr>
            <p:spPr>
              <a:xfrm>
                <a:off x="9232846" y="756970"/>
                <a:ext cx="9907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Tenant 3</a:t>
                </a:r>
              </a:p>
            </p:txBody>
          </p:sp>
          <p:pic>
            <p:nvPicPr>
              <p:cNvPr id="102" name="Picture 2" descr="https://openclipart.org/image/2400px/svg_to_png/215022/blue-switch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8262671" y="1468733"/>
                <a:ext cx="651382" cy="30241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" name="Picture 2" descr="https://openclipart.org/image/2400px/svg_to_png/215022/blue-switch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9041574" y="1482969"/>
                <a:ext cx="651382" cy="30241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104" name="Straight Connector 103"/>
              <p:cNvCxnSpPr>
                <a:cxnSpLocks/>
              </p:cNvCxnSpPr>
              <p:nvPr/>
            </p:nvCxnSpPr>
            <p:spPr>
              <a:xfrm>
                <a:off x="8865896" y="1605703"/>
                <a:ext cx="194522" cy="970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pic>
            <p:nvPicPr>
              <p:cNvPr id="105" name="Picture 2" descr="https://openclipart.org/image/2400px/svg_to_png/215022/blue-switch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8480873" y="1830359"/>
                <a:ext cx="651382" cy="30241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6" name="Picture 2" descr="https://openclipart.org/image/2400px/svg_to_png/215022/blue-switch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9186248" y="2228379"/>
                <a:ext cx="651382" cy="30241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7" name="Picture 2" descr="https://openclipart.org/image/2400px/svg_to_png/215022/blue-switch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10206923" y="2097819"/>
                <a:ext cx="651382" cy="30241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8" name="Picture 2" descr="https://openclipart.org/image/2400px/svg_to_png/215022/blue-switch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10396463" y="1758120"/>
                <a:ext cx="651382" cy="30241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9" name="Picture 2" descr="https://openclipart.org/image/2400px/svg_to_png/215022/blue-switch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10687789" y="1486833"/>
                <a:ext cx="651382" cy="30241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0" name="Picture 2" descr="https://openclipart.org/image/2400px/svg_to_png/215022/blue-switch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9397013" y="1808546"/>
                <a:ext cx="651382" cy="30241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1" name="Picture 2" descr="https://openclipart.org/image/2400px/svg_to_png/215022/blue-switch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9779082" y="1586016"/>
                <a:ext cx="651382" cy="30241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2" name="Picture 2" descr="https://openclipart.org/image/2400px/svg_to_png/215022/blue-switch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8472289" y="2128917"/>
                <a:ext cx="651382" cy="30241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113" name="Straight Connector 112"/>
              <p:cNvCxnSpPr>
                <a:endCxn id="105" idx="0"/>
              </p:cNvCxnSpPr>
              <p:nvPr/>
            </p:nvCxnSpPr>
            <p:spPr>
              <a:xfrm>
                <a:off x="8676721" y="1634174"/>
                <a:ext cx="129843" cy="19618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/>
              <p:cNvCxnSpPr>
                <a:endCxn id="112" idx="0"/>
              </p:cNvCxnSpPr>
              <p:nvPr/>
            </p:nvCxnSpPr>
            <p:spPr>
              <a:xfrm>
                <a:off x="8720900" y="2043034"/>
                <a:ext cx="77080" cy="85883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/>
              <p:cNvCxnSpPr>
                <a:cxnSpLocks/>
              </p:cNvCxnSpPr>
              <p:nvPr/>
            </p:nvCxnSpPr>
            <p:spPr>
              <a:xfrm>
                <a:off x="8953983" y="2264079"/>
                <a:ext cx="413282" cy="10616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/>
              <p:cNvCxnSpPr>
                <a:cxnSpLocks/>
              </p:cNvCxnSpPr>
              <p:nvPr/>
            </p:nvCxnSpPr>
            <p:spPr>
              <a:xfrm>
                <a:off x="9722704" y="2400229"/>
                <a:ext cx="373667" cy="13056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/>
              <p:cNvCxnSpPr>
                <a:cxnSpLocks/>
              </p:cNvCxnSpPr>
              <p:nvPr/>
            </p:nvCxnSpPr>
            <p:spPr>
              <a:xfrm flipV="1">
                <a:off x="10340551" y="2249024"/>
                <a:ext cx="192063" cy="242444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/>
              <p:cNvCxnSpPr>
                <a:stCxn id="107" idx="0"/>
              </p:cNvCxnSpPr>
              <p:nvPr/>
            </p:nvCxnSpPr>
            <p:spPr>
              <a:xfrm flipV="1">
                <a:off x="10532614" y="1895209"/>
                <a:ext cx="181834" cy="20261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/>
              <p:cNvCxnSpPr>
                <a:cxnSpLocks/>
              </p:cNvCxnSpPr>
              <p:nvPr/>
            </p:nvCxnSpPr>
            <p:spPr>
              <a:xfrm flipV="1">
                <a:off x="10858305" y="1634174"/>
                <a:ext cx="110552" cy="16349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/>
              <p:cNvCxnSpPr>
                <a:cxnSpLocks/>
              </p:cNvCxnSpPr>
              <p:nvPr/>
            </p:nvCxnSpPr>
            <p:spPr>
              <a:xfrm>
                <a:off x="9511939" y="1612147"/>
                <a:ext cx="394596" cy="10923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/>
              <p:cNvCxnSpPr>
                <a:stCxn id="111" idx="1"/>
              </p:cNvCxnSpPr>
              <p:nvPr/>
            </p:nvCxnSpPr>
            <p:spPr>
              <a:xfrm flipV="1">
                <a:off x="10430464" y="1619938"/>
                <a:ext cx="384778" cy="11728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/>
              <p:cNvCxnSpPr>
                <a:cxnSpLocks/>
              </p:cNvCxnSpPr>
              <p:nvPr/>
            </p:nvCxnSpPr>
            <p:spPr>
              <a:xfrm flipV="1">
                <a:off x="9014308" y="1905387"/>
                <a:ext cx="572385" cy="3324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/>
              <p:cNvCxnSpPr>
                <a:stCxn id="110" idx="1"/>
              </p:cNvCxnSpPr>
              <p:nvPr/>
            </p:nvCxnSpPr>
            <p:spPr>
              <a:xfrm flipV="1">
                <a:off x="10048395" y="1902802"/>
                <a:ext cx="617381" cy="5694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/>
              <p:cNvCxnSpPr>
                <a:endCxn id="106" idx="0"/>
              </p:cNvCxnSpPr>
              <p:nvPr/>
            </p:nvCxnSpPr>
            <p:spPr>
              <a:xfrm flipH="1">
                <a:off x="9511939" y="2023796"/>
                <a:ext cx="131821" cy="20458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pic>
            <p:nvPicPr>
              <p:cNvPr id="126" name="Picture 2" descr="https://openclipart.org/image/2400px/svg_to_png/215022/blue-switch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9966682" y="2376927"/>
                <a:ext cx="651382" cy="30241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cxnSp>
          <p:nvCxnSpPr>
            <p:cNvPr id="129" name="Straight Arrow Connector 16"/>
            <p:cNvCxnSpPr>
              <a:cxnSpLocks/>
              <a:stCxn id="4" idx="3"/>
              <a:endCxn id="106" idx="2"/>
            </p:cNvCxnSpPr>
            <p:nvPr/>
          </p:nvCxnSpPr>
          <p:spPr>
            <a:xfrm flipV="1">
              <a:off x="8301900" y="2801021"/>
              <a:ext cx="1892814" cy="1059053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Oval 67"/>
            <p:cNvSpPr/>
            <p:nvPr/>
          </p:nvSpPr>
          <p:spPr>
            <a:xfrm>
              <a:off x="175133" y="767379"/>
              <a:ext cx="3530383" cy="2693829"/>
            </a:xfrm>
            <a:prstGeom prst="ellipse">
              <a:avLst/>
            </a:prstGeom>
            <a:solidFill>
              <a:srgbClr val="4472C4">
                <a:alpha val="2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/>
            <p:cNvSpPr/>
            <p:nvPr/>
          </p:nvSpPr>
          <p:spPr>
            <a:xfrm>
              <a:off x="4582800" y="93785"/>
              <a:ext cx="3530383" cy="2219481"/>
            </a:xfrm>
            <a:prstGeom prst="ellipse">
              <a:avLst/>
            </a:prstGeom>
            <a:solidFill>
              <a:srgbClr val="4472C4">
                <a:alpha val="2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5" name="Group 15"/>
          <p:cNvGrpSpPr/>
          <p:nvPr/>
        </p:nvGrpSpPr>
        <p:grpSpPr>
          <a:xfrm>
            <a:off x="0" y="6488668"/>
            <a:ext cx="1693333" cy="369332"/>
            <a:chOff x="0" y="6488668"/>
            <a:chExt cx="1693333" cy="369332"/>
          </a:xfrm>
        </p:grpSpPr>
        <p:pic>
          <p:nvPicPr>
            <p:cNvPr id="131" name="Picture 2" descr="Logo-NBV-Color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6488668"/>
              <a:ext cx="369332" cy="3693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2" name="TextBox 131"/>
            <p:cNvSpPr txBox="1"/>
            <p:nvPr/>
          </p:nvSpPr>
          <p:spPr>
            <a:xfrm>
              <a:off x="349955" y="6488668"/>
              <a:ext cx="13433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err="1"/>
                <a:t>BNVirt</a:t>
              </a:r>
              <a:endParaRPr lang="en-US" b="1" dirty="0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1364695" y="4933244"/>
            <a:ext cx="210610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 the virtual topologies are running on the actual physical switching fabric</a:t>
            </a:r>
          </a:p>
        </p:txBody>
      </p:sp>
    </p:spTree>
    <p:extLst>
      <p:ext uri="{BB962C8B-B14F-4D97-AF65-F5344CB8AC3E}">
        <p14:creationId xmlns:p14="http://schemas.microsoft.com/office/powerpoint/2010/main" val="26548574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PSlideAnimated20170514070507854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>
            <a:grpSpLocks/>
          </p:cNvGrpSpPr>
          <p:nvPr/>
        </p:nvGrpSpPr>
        <p:grpSpPr>
          <a:xfrm>
            <a:off x="175133" y="93785"/>
            <a:ext cx="11909441" cy="6645694"/>
            <a:chOff x="175133" y="93785"/>
            <a:chExt cx="11909441" cy="6645694"/>
          </a:xfrm>
        </p:grpSpPr>
        <p:sp>
          <p:nvSpPr>
            <p:cNvPr id="130" name="Oval 129"/>
            <p:cNvSpPr/>
            <p:nvPr/>
          </p:nvSpPr>
          <p:spPr>
            <a:xfrm>
              <a:off x="8666689" y="767379"/>
              <a:ext cx="3417885" cy="2382131"/>
            </a:xfrm>
            <a:prstGeom prst="ellipse">
              <a:avLst/>
            </a:prstGeom>
            <a:solidFill>
              <a:srgbClr val="4472C4">
                <a:alpha val="2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15600" y="4243929"/>
              <a:ext cx="4686300" cy="2495550"/>
            </a:xfrm>
            <a:prstGeom prst="rect">
              <a:avLst/>
            </a:prstGeom>
          </p:spPr>
        </p:pic>
        <p:grpSp>
          <p:nvGrpSpPr>
            <p:cNvPr id="2" name="Group 1"/>
            <p:cNvGrpSpPr/>
            <p:nvPr/>
          </p:nvGrpSpPr>
          <p:grpSpPr>
            <a:xfrm>
              <a:off x="3615600" y="3631474"/>
              <a:ext cx="4686300" cy="457200"/>
              <a:chOff x="3502941" y="3553097"/>
              <a:chExt cx="4798959" cy="513909"/>
            </a:xfrm>
          </p:grpSpPr>
          <p:sp>
            <p:nvSpPr>
              <p:cNvPr id="4" name="Rounded Rectangle 76"/>
              <p:cNvSpPr/>
              <p:nvPr/>
            </p:nvSpPr>
            <p:spPr>
              <a:xfrm>
                <a:off x="3502941" y="3553097"/>
                <a:ext cx="4798959" cy="513909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2400" b="1" dirty="0" err="1">
                    <a:solidFill>
                      <a:schemeClr val="bg1"/>
                    </a:solidFill>
                  </a:rPr>
                  <a:t>BNVirt</a:t>
                </a:r>
                <a:endParaRPr lang="en-US" b="1" dirty="0">
                  <a:solidFill>
                    <a:schemeClr val="bg1"/>
                  </a:solidFill>
                </a:endParaRPr>
              </a:p>
            </p:txBody>
          </p:sp>
          <p:pic>
            <p:nvPicPr>
              <p:cNvPr id="5" name="Picture 2" descr="Logo-NBV-Color.png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29472" y="3601181"/>
                <a:ext cx="417739" cy="41773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8" name="Picture 4" descr="Image result for customer icon"/>
            <p:cNvPicPr>
              <a:picLocks noChangeAspect="1" noChangeArrowheads="1"/>
            </p:cNvPicPr>
            <p:nvPr/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1850" y="3349948"/>
              <a:ext cx="722845" cy="7228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4" descr="Image result for customer icon"/>
            <p:cNvPicPr>
              <a:picLocks noChangeAspect="1" noChangeArrowheads="1"/>
            </p:cNvPicPr>
            <p:nvPr/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81838" y="350563"/>
              <a:ext cx="722845" cy="7228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4" descr="Image result for customer icon"/>
            <p:cNvPicPr>
              <a:picLocks noChangeAspect="1" noChangeArrowheads="1"/>
            </p:cNvPicPr>
            <p:nvPr/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53427" y="3229782"/>
              <a:ext cx="722845" cy="7228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/>
            <p:cNvSpPr txBox="1"/>
            <p:nvPr/>
          </p:nvSpPr>
          <p:spPr>
            <a:xfrm>
              <a:off x="478866" y="4025723"/>
              <a:ext cx="10855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Tenant 1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431286" y="1017235"/>
              <a:ext cx="10855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Tenant 2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0835702" y="3973781"/>
              <a:ext cx="10855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Tenant 3</a:t>
              </a:r>
            </a:p>
          </p:txBody>
        </p:sp>
        <p:pic>
          <p:nvPicPr>
            <p:cNvPr id="17" name="Graphic 16" descr="Head with Gears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426440" y="3637342"/>
              <a:ext cx="481623" cy="481623"/>
            </a:xfrm>
            <a:prstGeom prst="rect">
              <a:avLst/>
            </a:prstGeom>
          </p:spPr>
        </p:pic>
        <p:grpSp>
          <p:nvGrpSpPr>
            <p:cNvPr id="33" name="Group 32"/>
            <p:cNvGrpSpPr/>
            <p:nvPr/>
          </p:nvGrpSpPr>
          <p:grpSpPr>
            <a:xfrm>
              <a:off x="441977" y="1110525"/>
              <a:ext cx="3028820" cy="1857167"/>
              <a:chOff x="1356591" y="647569"/>
              <a:chExt cx="3028820" cy="1857167"/>
            </a:xfrm>
          </p:grpSpPr>
          <p:sp>
            <p:nvSpPr>
              <p:cNvPr id="18" name="TextBox 19"/>
              <p:cNvSpPr txBox="1"/>
              <p:nvPr/>
            </p:nvSpPr>
            <p:spPr>
              <a:xfrm>
                <a:off x="2313637" y="647569"/>
                <a:ext cx="93788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Tenant1</a:t>
                </a:r>
              </a:p>
            </p:txBody>
          </p:sp>
          <p:pic>
            <p:nvPicPr>
              <p:cNvPr id="19" name="Picture 2" descr="https://openclipart.org/image/2400px/svg_to_png/215022/blue-switch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1701276" y="1725328"/>
                <a:ext cx="651382" cy="30241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" name="Picture 2" descr="https://openclipart.org/image/2400px/svg_to_png/215022/blue-switch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3734029" y="2195333"/>
                <a:ext cx="651382" cy="30241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1" name="Picture 2" descr="https://openclipart.org/image/2400px/svg_to_png/215022/blue-switch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2131198" y="2202326"/>
                <a:ext cx="651382" cy="30241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2" name="Picture 2" descr="https://openclipart.org/image/2400px/svg_to_png/215022/blue-switch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1356591" y="2202326"/>
                <a:ext cx="651382" cy="30241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3" name="Picture 2" descr="https://openclipart.org/image/2400px/svg_to_png/215022/blue-switch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2968394" y="2195333"/>
                <a:ext cx="651382" cy="30241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4" name="Picture 2" descr="https://openclipart.org/image/2400px/svg_to_png/215022/blue-switch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3294086" y="1726716"/>
                <a:ext cx="651382" cy="30241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5" name="Picture 2" descr="https://openclipart.org/image/2400px/svg_to_png/215022/blue-switch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2495605" y="1214976"/>
                <a:ext cx="651382" cy="30241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26" name="Straight Connector 30"/>
              <p:cNvCxnSpPr>
                <a:stCxn id="19" idx="0"/>
              </p:cNvCxnSpPr>
              <p:nvPr/>
            </p:nvCxnSpPr>
            <p:spPr>
              <a:xfrm flipV="1">
                <a:off x="2026962" y="1382278"/>
                <a:ext cx="641360" cy="343054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31"/>
              <p:cNvCxnSpPr>
                <a:stCxn id="22" idx="0"/>
              </p:cNvCxnSpPr>
              <p:nvPr/>
            </p:nvCxnSpPr>
            <p:spPr>
              <a:xfrm flipV="1">
                <a:off x="1682277" y="1926966"/>
                <a:ext cx="231301" cy="27536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32"/>
              <p:cNvCxnSpPr>
                <a:stCxn id="21" idx="0"/>
              </p:cNvCxnSpPr>
              <p:nvPr/>
            </p:nvCxnSpPr>
            <p:spPr>
              <a:xfrm flipH="1" flipV="1">
                <a:off x="2140621" y="1876533"/>
                <a:ext cx="316263" cy="32579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33"/>
              <p:cNvCxnSpPr>
                <a:stCxn id="23" idx="0"/>
              </p:cNvCxnSpPr>
              <p:nvPr/>
            </p:nvCxnSpPr>
            <p:spPr>
              <a:xfrm flipV="1">
                <a:off x="3294080" y="1888362"/>
                <a:ext cx="179559" cy="30697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34"/>
              <p:cNvCxnSpPr>
                <a:stCxn id="20" idx="0"/>
              </p:cNvCxnSpPr>
              <p:nvPr/>
            </p:nvCxnSpPr>
            <p:spPr>
              <a:xfrm flipH="1" flipV="1">
                <a:off x="3769322" y="1926959"/>
                <a:ext cx="290392" cy="26837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5"/>
              <p:cNvCxnSpPr/>
              <p:nvPr/>
            </p:nvCxnSpPr>
            <p:spPr>
              <a:xfrm flipH="1" flipV="1">
                <a:off x="2978416" y="1382278"/>
                <a:ext cx="608188" cy="343054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35" name="Group 34"/>
            <p:cNvGrpSpPr/>
            <p:nvPr/>
          </p:nvGrpSpPr>
          <p:grpSpPr>
            <a:xfrm>
              <a:off x="1464245" y="3340406"/>
              <a:ext cx="2162688" cy="519669"/>
              <a:chOff x="1550112" y="3500243"/>
              <a:chExt cx="2090794" cy="459840"/>
            </a:xfrm>
          </p:grpSpPr>
          <p:cxnSp>
            <p:nvCxnSpPr>
              <p:cNvPr id="14" name="Straight Arrow Connector 80"/>
              <p:cNvCxnSpPr>
                <a:cxnSpLocks/>
              </p:cNvCxnSpPr>
              <p:nvPr/>
            </p:nvCxnSpPr>
            <p:spPr>
              <a:xfrm flipV="1">
                <a:off x="1550112" y="3795655"/>
                <a:ext cx="2090794" cy="16442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4" name="TextBox 33"/>
              <p:cNvSpPr txBox="1"/>
              <p:nvPr/>
            </p:nvSpPr>
            <p:spPr>
              <a:xfrm rot="21185843">
                <a:off x="1687431" y="3500243"/>
                <a:ext cx="170944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Virtual Topology</a:t>
                </a:r>
              </a:p>
            </p:txBody>
          </p:sp>
        </p:grpSp>
        <p:cxnSp>
          <p:nvCxnSpPr>
            <p:cNvPr id="38" name="Straight Arrow Connector 16"/>
            <p:cNvCxnSpPr>
              <a:cxnSpLocks/>
            </p:cNvCxnSpPr>
            <p:nvPr/>
          </p:nvCxnSpPr>
          <p:spPr>
            <a:xfrm flipH="1" flipV="1">
              <a:off x="3403324" y="2948568"/>
              <a:ext cx="255603" cy="66089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4" name="Group 133"/>
            <p:cNvGrpSpPr/>
            <p:nvPr/>
          </p:nvGrpSpPr>
          <p:grpSpPr>
            <a:xfrm>
              <a:off x="4853100" y="330894"/>
              <a:ext cx="2756288" cy="1856471"/>
              <a:chOff x="4853100" y="330894"/>
              <a:chExt cx="2756288" cy="1856471"/>
            </a:xfrm>
          </p:grpSpPr>
          <p:sp>
            <p:nvSpPr>
              <p:cNvPr id="41" name="TextBox 20"/>
              <p:cNvSpPr txBox="1"/>
              <p:nvPr/>
            </p:nvSpPr>
            <p:spPr>
              <a:xfrm>
                <a:off x="5255192" y="330894"/>
                <a:ext cx="14668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         Tenant 2</a:t>
                </a:r>
              </a:p>
            </p:txBody>
          </p:sp>
          <p:pic>
            <p:nvPicPr>
              <p:cNvPr id="42" name="Picture 2" descr="https://openclipart.org/image/2400px/svg_to_png/215022/blue-switch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4853100" y="1490974"/>
                <a:ext cx="651382" cy="30241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3" name="Picture 2" descr="https://openclipart.org/image/2400px/svg_to_png/215022/blue-switch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5504482" y="1063344"/>
                <a:ext cx="651382" cy="30241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4" name="Picture 2" descr="https://openclipart.org/image/2400px/svg_to_png/215022/blue-switch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5178790" y="1796681"/>
                <a:ext cx="651382" cy="30241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5" name="Picture 2" descr="https://openclipart.org/image/2400px/svg_to_png/215022/blue-switch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5478858" y="1439056"/>
                <a:ext cx="651382" cy="30241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6" name="Picture 2" descr="https://openclipart.org/image/2400px/svg_to_png/215022/blue-switch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5859200" y="1842843"/>
                <a:ext cx="651382" cy="30241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7" name="Picture 2" descr="https://openclipart.org/image/2400px/svg_to_png/215022/blue-switch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6239082" y="1135190"/>
                <a:ext cx="651382" cy="30241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8" name="Picture 2" descr="https://openclipart.org/image/2400px/svg_to_png/215022/blue-switch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6238133" y="1554045"/>
                <a:ext cx="651382" cy="30241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9" name="Picture 2" descr="https://openclipart.org/image/2400px/svg_to_png/215022/blue-switch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6614575" y="1884955"/>
                <a:ext cx="651382" cy="30241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0" name="Picture 2" descr="https://openclipart.org/image/2400px/svg_to_png/215022/blue-switch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6958006" y="1335664"/>
                <a:ext cx="651382" cy="30241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51" name="Straight Connector 44"/>
              <p:cNvCxnSpPr>
                <a:stCxn id="42" idx="0"/>
              </p:cNvCxnSpPr>
              <p:nvPr/>
            </p:nvCxnSpPr>
            <p:spPr>
              <a:xfrm flipV="1">
                <a:off x="5178790" y="1265229"/>
                <a:ext cx="487634" cy="22575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45"/>
              <p:cNvCxnSpPr>
                <a:stCxn id="42" idx="0"/>
                <a:endCxn id="44" idx="0"/>
              </p:cNvCxnSpPr>
              <p:nvPr/>
            </p:nvCxnSpPr>
            <p:spPr>
              <a:xfrm>
                <a:off x="5178790" y="1490980"/>
                <a:ext cx="325690" cy="30570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46"/>
              <p:cNvCxnSpPr>
                <a:cxnSpLocks/>
              </p:cNvCxnSpPr>
              <p:nvPr/>
            </p:nvCxnSpPr>
            <p:spPr>
              <a:xfrm>
                <a:off x="5649019" y="1993878"/>
                <a:ext cx="403294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47"/>
              <p:cNvCxnSpPr>
                <a:endCxn id="46" idx="0"/>
              </p:cNvCxnSpPr>
              <p:nvPr/>
            </p:nvCxnSpPr>
            <p:spPr>
              <a:xfrm>
                <a:off x="5920462" y="1620129"/>
                <a:ext cx="264428" cy="22271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48"/>
              <p:cNvCxnSpPr>
                <a:endCxn id="49" idx="0"/>
              </p:cNvCxnSpPr>
              <p:nvPr/>
            </p:nvCxnSpPr>
            <p:spPr>
              <a:xfrm>
                <a:off x="6687978" y="1712030"/>
                <a:ext cx="252282" cy="17293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49"/>
              <p:cNvCxnSpPr>
                <a:cxnSpLocks/>
              </p:cNvCxnSpPr>
              <p:nvPr/>
            </p:nvCxnSpPr>
            <p:spPr>
              <a:xfrm flipV="1">
                <a:off x="6007404" y="1581996"/>
                <a:ext cx="433583" cy="3621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0"/>
              <p:cNvCxnSpPr>
                <a:cxnSpLocks/>
              </p:cNvCxnSpPr>
              <p:nvPr/>
            </p:nvCxnSpPr>
            <p:spPr>
              <a:xfrm>
                <a:off x="6021375" y="1221532"/>
                <a:ext cx="369499" cy="1851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1"/>
              <p:cNvCxnSpPr>
                <a:endCxn id="48" idx="0"/>
              </p:cNvCxnSpPr>
              <p:nvPr/>
            </p:nvCxnSpPr>
            <p:spPr>
              <a:xfrm>
                <a:off x="5931437" y="1219083"/>
                <a:ext cx="632386" cy="33496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2"/>
              <p:cNvCxnSpPr>
                <a:cxnSpLocks/>
              </p:cNvCxnSpPr>
              <p:nvPr/>
            </p:nvCxnSpPr>
            <p:spPr>
              <a:xfrm>
                <a:off x="6528499" y="1326074"/>
                <a:ext cx="669610" cy="18363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3"/>
              <p:cNvCxnSpPr>
                <a:cxnSpLocks/>
              </p:cNvCxnSpPr>
              <p:nvPr/>
            </p:nvCxnSpPr>
            <p:spPr>
              <a:xfrm flipV="1">
                <a:off x="6987444" y="1460618"/>
                <a:ext cx="285408" cy="46465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54"/>
              <p:cNvCxnSpPr>
                <a:endCxn id="49" idx="0"/>
              </p:cNvCxnSpPr>
              <p:nvPr/>
            </p:nvCxnSpPr>
            <p:spPr>
              <a:xfrm flipV="1">
                <a:off x="6276641" y="1884961"/>
                <a:ext cx="663619" cy="108894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58"/>
              <p:cNvCxnSpPr>
                <a:stCxn id="44" idx="0"/>
              </p:cNvCxnSpPr>
              <p:nvPr/>
            </p:nvCxnSpPr>
            <p:spPr>
              <a:xfrm flipV="1">
                <a:off x="5504478" y="1627354"/>
                <a:ext cx="138396" cy="16933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90" name="Straight Arrow Connector 16"/>
            <p:cNvCxnSpPr>
              <a:cxnSpLocks/>
              <a:stCxn id="4" idx="0"/>
            </p:cNvCxnSpPr>
            <p:nvPr/>
          </p:nvCxnSpPr>
          <p:spPr>
            <a:xfrm flipV="1">
              <a:off x="5958750" y="2135627"/>
              <a:ext cx="0" cy="149584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5" name="Group 94"/>
            <p:cNvGrpSpPr/>
            <p:nvPr/>
          </p:nvGrpSpPr>
          <p:grpSpPr>
            <a:xfrm flipH="1">
              <a:off x="4298926" y="1423253"/>
              <a:ext cx="1695032" cy="2250999"/>
              <a:chOff x="3005376" y="1923101"/>
              <a:chExt cx="429539" cy="1747742"/>
            </a:xfrm>
          </p:grpSpPr>
          <p:cxnSp>
            <p:nvCxnSpPr>
              <p:cNvPr id="96" name="Straight Arrow Connector 80"/>
              <p:cNvCxnSpPr>
                <a:cxnSpLocks/>
              </p:cNvCxnSpPr>
              <p:nvPr/>
            </p:nvCxnSpPr>
            <p:spPr>
              <a:xfrm flipH="1">
                <a:off x="3005376" y="1923101"/>
                <a:ext cx="429539" cy="174774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97" name="TextBox 96"/>
              <p:cNvSpPr txBox="1"/>
              <p:nvPr/>
            </p:nvSpPr>
            <p:spPr>
              <a:xfrm rot="18530210">
                <a:off x="2374635" y="2742606"/>
                <a:ext cx="1563328" cy="935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Virtual Topology</a:t>
                </a:r>
              </a:p>
            </p:txBody>
          </p:sp>
        </p:grpSp>
        <p:grpSp>
          <p:nvGrpSpPr>
            <p:cNvPr id="98" name="Group 97"/>
            <p:cNvGrpSpPr/>
            <p:nvPr/>
          </p:nvGrpSpPr>
          <p:grpSpPr>
            <a:xfrm flipV="1">
              <a:off x="8301899" y="3138044"/>
              <a:ext cx="2648548" cy="722031"/>
              <a:chOff x="8441522" y="3916896"/>
              <a:chExt cx="2710288" cy="308886"/>
            </a:xfrm>
          </p:grpSpPr>
          <p:cxnSp>
            <p:nvCxnSpPr>
              <p:cNvPr id="99" name="Straight Arrow Connector 80"/>
              <p:cNvCxnSpPr>
                <a:cxnSpLocks/>
                <a:endCxn id="4" idx="3"/>
              </p:cNvCxnSpPr>
              <p:nvPr/>
            </p:nvCxnSpPr>
            <p:spPr>
              <a:xfrm flipH="1" flipV="1">
                <a:off x="8441522" y="3916896"/>
                <a:ext cx="2710288" cy="88745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00" name="TextBox 99"/>
              <p:cNvSpPr txBox="1"/>
              <p:nvPr/>
            </p:nvSpPr>
            <p:spPr>
              <a:xfrm rot="11082863">
                <a:off x="9270299" y="3949282"/>
                <a:ext cx="1749292" cy="2765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US" dirty="0"/>
              </a:p>
              <a:p>
                <a:r>
                  <a:rPr lang="en-US" dirty="0"/>
                  <a:t>Virtual Topology</a:t>
                </a:r>
              </a:p>
            </p:txBody>
          </p:sp>
        </p:grpSp>
        <p:grpSp>
          <p:nvGrpSpPr>
            <p:cNvPr id="128" name="Group 127"/>
            <p:cNvGrpSpPr/>
            <p:nvPr/>
          </p:nvGrpSpPr>
          <p:grpSpPr>
            <a:xfrm>
              <a:off x="8945446" y="1027202"/>
              <a:ext cx="3076500" cy="1922367"/>
              <a:chOff x="8262671" y="756970"/>
              <a:chExt cx="3076500" cy="1922367"/>
            </a:xfrm>
          </p:grpSpPr>
          <p:sp>
            <p:nvSpPr>
              <p:cNvPr id="101" name="TextBox 100"/>
              <p:cNvSpPr txBox="1"/>
              <p:nvPr/>
            </p:nvSpPr>
            <p:spPr>
              <a:xfrm>
                <a:off x="9232846" y="756970"/>
                <a:ext cx="9907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Tenant 3</a:t>
                </a:r>
              </a:p>
            </p:txBody>
          </p:sp>
          <p:pic>
            <p:nvPicPr>
              <p:cNvPr id="102" name="Picture 2" descr="https://openclipart.org/image/2400px/svg_to_png/215022/blue-switch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8262671" y="1468733"/>
                <a:ext cx="651382" cy="30241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" name="Picture 2" descr="https://openclipart.org/image/2400px/svg_to_png/215022/blue-switch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9041574" y="1482969"/>
                <a:ext cx="651382" cy="30241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104" name="Straight Connector 103"/>
              <p:cNvCxnSpPr>
                <a:cxnSpLocks/>
              </p:cNvCxnSpPr>
              <p:nvPr/>
            </p:nvCxnSpPr>
            <p:spPr>
              <a:xfrm>
                <a:off x="8865896" y="1605703"/>
                <a:ext cx="194522" cy="970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pic>
            <p:nvPicPr>
              <p:cNvPr id="105" name="Picture 2" descr="https://openclipart.org/image/2400px/svg_to_png/215022/blue-switch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8480873" y="1830359"/>
                <a:ext cx="651382" cy="30241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6" name="Picture 2" descr="https://openclipart.org/image/2400px/svg_to_png/215022/blue-switch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9186248" y="2228379"/>
                <a:ext cx="651382" cy="30241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7" name="Picture 2" descr="https://openclipart.org/image/2400px/svg_to_png/215022/blue-switch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10206923" y="2097819"/>
                <a:ext cx="651382" cy="30241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8" name="Picture 2" descr="https://openclipart.org/image/2400px/svg_to_png/215022/blue-switch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10396463" y="1758120"/>
                <a:ext cx="651382" cy="30241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9" name="Picture 2" descr="https://openclipart.org/image/2400px/svg_to_png/215022/blue-switch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10687789" y="1486833"/>
                <a:ext cx="651382" cy="30241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0" name="Picture 2" descr="https://openclipart.org/image/2400px/svg_to_png/215022/blue-switch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9397013" y="1808546"/>
                <a:ext cx="651382" cy="30241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1" name="Picture 2" descr="https://openclipart.org/image/2400px/svg_to_png/215022/blue-switch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9779082" y="1586016"/>
                <a:ext cx="651382" cy="30241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2" name="Picture 2" descr="https://openclipart.org/image/2400px/svg_to_png/215022/blue-switch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8472289" y="2128917"/>
                <a:ext cx="651382" cy="30241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113" name="Straight Connector 112"/>
              <p:cNvCxnSpPr>
                <a:endCxn id="105" idx="0"/>
              </p:cNvCxnSpPr>
              <p:nvPr/>
            </p:nvCxnSpPr>
            <p:spPr>
              <a:xfrm>
                <a:off x="8676721" y="1634174"/>
                <a:ext cx="129843" cy="19618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/>
              <p:cNvCxnSpPr>
                <a:endCxn id="112" idx="0"/>
              </p:cNvCxnSpPr>
              <p:nvPr/>
            </p:nvCxnSpPr>
            <p:spPr>
              <a:xfrm>
                <a:off x="8720900" y="2043034"/>
                <a:ext cx="77080" cy="85883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/>
              <p:cNvCxnSpPr>
                <a:cxnSpLocks/>
              </p:cNvCxnSpPr>
              <p:nvPr/>
            </p:nvCxnSpPr>
            <p:spPr>
              <a:xfrm>
                <a:off x="8953983" y="2264079"/>
                <a:ext cx="413282" cy="10616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/>
              <p:cNvCxnSpPr>
                <a:cxnSpLocks/>
              </p:cNvCxnSpPr>
              <p:nvPr/>
            </p:nvCxnSpPr>
            <p:spPr>
              <a:xfrm>
                <a:off x="9722704" y="2400229"/>
                <a:ext cx="373667" cy="13056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/>
              <p:cNvCxnSpPr>
                <a:cxnSpLocks/>
              </p:cNvCxnSpPr>
              <p:nvPr/>
            </p:nvCxnSpPr>
            <p:spPr>
              <a:xfrm flipV="1">
                <a:off x="10340551" y="2249024"/>
                <a:ext cx="192063" cy="242444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/>
              <p:cNvCxnSpPr>
                <a:stCxn id="107" idx="0"/>
              </p:cNvCxnSpPr>
              <p:nvPr/>
            </p:nvCxnSpPr>
            <p:spPr>
              <a:xfrm flipV="1">
                <a:off x="10532614" y="1895209"/>
                <a:ext cx="181834" cy="20261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/>
              <p:cNvCxnSpPr>
                <a:cxnSpLocks/>
              </p:cNvCxnSpPr>
              <p:nvPr/>
            </p:nvCxnSpPr>
            <p:spPr>
              <a:xfrm flipV="1">
                <a:off x="10858305" y="1634174"/>
                <a:ext cx="110552" cy="16349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/>
              <p:cNvCxnSpPr>
                <a:cxnSpLocks/>
              </p:cNvCxnSpPr>
              <p:nvPr/>
            </p:nvCxnSpPr>
            <p:spPr>
              <a:xfrm>
                <a:off x="9511939" y="1612147"/>
                <a:ext cx="394596" cy="10923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/>
              <p:cNvCxnSpPr>
                <a:stCxn id="111" idx="1"/>
              </p:cNvCxnSpPr>
              <p:nvPr/>
            </p:nvCxnSpPr>
            <p:spPr>
              <a:xfrm flipV="1">
                <a:off x="10430464" y="1619938"/>
                <a:ext cx="384778" cy="11728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/>
              <p:cNvCxnSpPr>
                <a:cxnSpLocks/>
              </p:cNvCxnSpPr>
              <p:nvPr/>
            </p:nvCxnSpPr>
            <p:spPr>
              <a:xfrm flipV="1">
                <a:off x="9014308" y="1905387"/>
                <a:ext cx="572385" cy="3324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/>
              <p:cNvCxnSpPr>
                <a:stCxn id="110" idx="1"/>
              </p:cNvCxnSpPr>
              <p:nvPr/>
            </p:nvCxnSpPr>
            <p:spPr>
              <a:xfrm flipV="1">
                <a:off x="10048395" y="1902802"/>
                <a:ext cx="617381" cy="5694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/>
              <p:cNvCxnSpPr>
                <a:endCxn id="106" idx="0"/>
              </p:cNvCxnSpPr>
              <p:nvPr/>
            </p:nvCxnSpPr>
            <p:spPr>
              <a:xfrm flipH="1">
                <a:off x="9511939" y="2023796"/>
                <a:ext cx="131821" cy="20458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pic>
            <p:nvPicPr>
              <p:cNvPr id="126" name="Picture 2" descr="https://openclipart.org/image/2400px/svg_to_png/215022/blue-switch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9966682" y="2376927"/>
                <a:ext cx="651382" cy="30241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cxnSp>
          <p:nvCxnSpPr>
            <p:cNvPr id="129" name="Straight Arrow Connector 16"/>
            <p:cNvCxnSpPr>
              <a:cxnSpLocks/>
              <a:stCxn id="4" idx="3"/>
              <a:endCxn id="106" idx="2"/>
            </p:cNvCxnSpPr>
            <p:nvPr/>
          </p:nvCxnSpPr>
          <p:spPr>
            <a:xfrm flipV="1">
              <a:off x="8301900" y="2801021"/>
              <a:ext cx="1892814" cy="1059053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Oval 67"/>
            <p:cNvSpPr/>
            <p:nvPr/>
          </p:nvSpPr>
          <p:spPr>
            <a:xfrm>
              <a:off x="175133" y="767379"/>
              <a:ext cx="3530383" cy="2693829"/>
            </a:xfrm>
            <a:prstGeom prst="ellipse">
              <a:avLst/>
            </a:prstGeom>
            <a:solidFill>
              <a:srgbClr val="4472C4">
                <a:alpha val="2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/>
            <p:cNvSpPr/>
            <p:nvPr/>
          </p:nvSpPr>
          <p:spPr>
            <a:xfrm>
              <a:off x="4582800" y="93785"/>
              <a:ext cx="3530383" cy="2219481"/>
            </a:xfrm>
            <a:prstGeom prst="ellipse">
              <a:avLst/>
            </a:prstGeom>
            <a:solidFill>
              <a:srgbClr val="4472C4">
                <a:alpha val="2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5" name="PPTIndicator201705140705079014"/>
          <p:cNvPicPr>
            <a:picLocks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0"/>
            <a:ext cx="1524000" cy="1066800"/>
          </a:xfrm>
          <a:prstGeom prst="rect">
            <a:avLst/>
          </a:prstGeom>
        </p:spPr>
      </p:pic>
      <p:grpSp>
        <p:nvGrpSpPr>
          <p:cNvPr id="125" name="Group 15"/>
          <p:cNvGrpSpPr/>
          <p:nvPr/>
        </p:nvGrpSpPr>
        <p:grpSpPr>
          <a:xfrm>
            <a:off x="0" y="6488668"/>
            <a:ext cx="1693333" cy="369332"/>
            <a:chOff x="0" y="6488668"/>
            <a:chExt cx="1693333" cy="369332"/>
          </a:xfrm>
        </p:grpSpPr>
        <p:pic>
          <p:nvPicPr>
            <p:cNvPr id="131" name="Picture 2" descr="Logo-NBV-Color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6488668"/>
              <a:ext cx="369332" cy="3693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2" name="TextBox 131"/>
            <p:cNvSpPr txBox="1"/>
            <p:nvPr/>
          </p:nvSpPr>
          <p:spPr>
            <a:xfrm>
              <a:off x="349955" y="6488668"/>
              <a:ext cx="13433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err="1"/>
                <a:t>BNVirt</a:t>
              </a:r>
              <a:endParaRPr 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829167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-0.009415213 0.08046005 -0.009415213 0.08046005 -0.01883043 0.1609201 E" pathEditMode="relative" ptsTypes="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2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71010" y="67591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PSlideEnd_201705140705078858_3c04cf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671807" y="2274278"/>
            <a:ext cx="8456928" cy="4491890"/>
            <a:chOff x="175133" y="93785"/>
            <a:chExt cx="11909441" cy="6645694"/>
          </a:xfrm>
        </p:grpSpPr>
        <p:sp>
          <p:nvSpPr>
            <p:cNvPr id="130" name="Oval 129"/>
            <p:cNvSpPr/>
            <p:nvPr/>
          </p:nvSpPr>
          <p:spPr>
            <a:xfrm>
              <a:off x="8666689" y="767379"/>
              <a:ext cx="3417885" cy="2382131"/>
            </a:xfrm>
            <a:prstGeom prst="ellipse">
              <a:avLst/>
            </a:prstGeom>
            <a:solidFill>
              <a:srgbClr val="4472C4">
                <a:alpha val="2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15600" y="4243929"/>
              <a:ext cx="4686300" cy="2495550"/>
            </a:xfrm>
            <a:prstGeom prst="rect">
              <a:avLst/>
            </a:prstGeom>
          </p:spPr>
        </p:pic>
        <p:grpSp>
          <p:nvGrpSpPr>
            <p:cNvPr id="2" name="Group 1"/>
            <p:cNvGrpSpPr/>
            <p:nvPr/>
          </p:nvGrpSpPr>
          <p:grpSpPr>
            <a:xfrm>
              <a:off x="3615600" y="3631474"/>
              <a:ext cx="4686300" cy="457200"/>
              <a:chOff x="3502941" y="3553097"/>
              <a:chExt cx="4798959" cy="513909"/>
            </a:xfrm>
          </p:grpSpPr>
          <p:sp>
            <p:nvSpPr>
              <p:cNvPr id="4" name="Rounded Rectangle 76"/>
              <p:cNvSpPr/>
              <p:nvPr/>
            </p:nvSpPr>
            <p:spPr>
              <a:xfrm>
                <a:off x="3502941" y="3553097"/>
                <a:ext cx="4798959" cy="513909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600" b="1" dirty="0" err="1">
                    <a:solidFill>
                      <a:schemeClr val="bg1"/>
                    </a:solidFill>
                  </a:rPr>
                  <a:t>BNVirt</a:t>
                </a:r>
                <a:endParaRPr lang="en-US" sz="1200" b="1" dirty="0">
                  <a:solidFill>
                    <a:schemeClr val="bg1"/>
                  </a:solidFill>
                </a:endParaRPr>
              </a:p>
            </p:txBody>
          </p:sp>
          <p:pic>
            <p:nvPicPr>
              <p:cNvPr id="5" name="Picture 2" descr="Logo-NBV-Color.png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29472" y="3601181"/>
                <a:ext cx="417739" cy="41773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8" name="Picture 4" descr="Image result for customer icon"/>
            <p:cNvPicPr>
              <a:picLocks noChangeAspect="1" noChangeArrowheads="1"/>
            </p:cNvPicPr>
            <p:nvPr/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1850" y="3349948"/>
              <a:ext cx="722845" cy="7228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4" descr="Image result for customer icon"/>
            <p:cNvPicPr>
              <a:picLocks noChangeAspect="1" noChangeArrowheads="1"/>
            </p:cNvPicPr>
            <p:nvPr/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81838" y="350563"/>
              <a:ext cx="722845" cy="7228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4" descr="Image result for customer icon"/>
            <p:cNvPicPr>
              <a:picLocks noChangeAspect="1" noChangeArrowheads="1"/>
            </p:cNvPicPr>
            <p:nvPr/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53427" y="3229782"/>
              <a:ext cx="722845" cy="7228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/>
            <p:cNvSpPr txBox="1"/>
            <p:nvPr/>
          </p:nvSpPr>
          <p:spPr>
            <a:xfrm>
              <a:off x="478866" y="4025724"/>
              <a:ext cx="1085557" cy="4098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Tenant 1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431286" y="1017235"/>
              <a:ext cx="1085557" cy="4098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Tenant 2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0835702" y="3973780"/>
              <a:ext cx="1085557" cy="4098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Tenant 3</a:t>
              </a:r>
            </a:p>
          </p:txBody>
        </p:sp>
        <p:pic>
          <p:nvPicPr>
            <p:cNvPr id="17" name="Graphic 16" descr="Head with Gears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426440" y="3637342"/>
              <a:ext cx="481623" cy="481623"/>
            </a:xfrm>
            <a:prstGeom prst="rect">
              <a:avLst/>
            </a:prstGeom>
          </p:spPr>
        </p:pic>
        <p:grpSp>
          <p:nvGrpSpPr>
            <p:cNvPr id="33" name="Group 32"/>
            <p:cNvGrpSpPr/>
            <p:nvPr/>
          </p:nvGrpSpPr>
          <p:grpSpPr>
            <a:xfrm>
              <a:off x="441977" y="1110525"/>
              <a:ext cx="3028820" cy="1857167"/>
              <a:chOff x="1356591" y="647569"/>
              <a:chExt cx="3028820" cy="1857167"/>
            </a:xfrm>
          </p:grpSpPr>
          <p:sp>
            <p:nvSpPr>
              <p:cNvPr id="18" name="TextBox 19"/>
              <p:cNvSpPr txBox="1"/>
              <p:nvPr/>
            </p:nvSpPr>
            <p:spPr>
              <a:xfrm>
                <a:off x="2313637" y="647569"/>
                <a:ext cx="965726" cy="4098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Tenant1</a:t>
                </a:r>
              </a:p>
            </p:txBody>
          </p:sp>
          <p:pic>
            <p:nvPicPr>
              <p:cNvPr id="19" name="Picture 2" descr="https://openclipart.org/image/2400px/svg_to_png/215022/blue-switch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1701276" y="1725328"/>
                <a:ext cx="651382" cy="30241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" name="Picture 2" descr="https://openclipart.org/image/2400px/svg_to_png/215022/blue-switch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3734029" y="2195333"/>
                <a:ext cx="651382" cy="30241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1" name="Picture 2" descr="https://openclipart.org/image/2400px/svg_to_png/215022/blue-switch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2131198" y="2202326"/>
                <a:ext cx="651382" cy="30241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2" name="Picture 2" descr="https://openclipart.org/image/2400px/svg_to_png/215022/blue-switch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1356591" y="2202326"/>
                <a:ext cx="651382" cy="30241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3" name="Picture 2" descr="https://openclipart.org/image/2400px/svg_to_png/215022/blue-switch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2968394" y="2195333"/>
                <a:ext cx="651382" cy="30241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4" name="Picture 2" descr="https://openclipart.org/image/2400px/svg_to_png/215022/blue-switch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3294086" y="1726716"/>
                <a:ext cx="651382" cy="30241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5" name="Picture 2" descr="https://openclipart.org/image/2400px/svg_to_png/215022/blue-switch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2495605" y="1214976"/>
                <a:ext cx="651382" cy="30241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26" name="Straight Connector 30"/>
              <p:cNvCxnSpPr>
                <a:stCxn id="19" idx="0"/>
              </p:cNvCxnSpPr>
              <p:nvPr/>
            </p:nvCxnSpPr>
            <p:spPr>
              <a:xfrm flipV="1">
                <a:off x="2026962" y="1382278"/>
                <a:ext cx="641360" cy="343054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31"/>
              <p:cNvCxnSpPr>
                <a:stCxn id="22" idx="0"/>
              </p:cNvCxnSpPr>
              <p:nvPr/>
            </p:nvCxnSpPr>
            <p:spPr>
              <a:xfrm flipV="1">
                <a:off x="1682277" y="1926966"/>
                <a:ext cx="231301" cy="27536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32"/>
              <p:cNvCxnSpPr>
                <a:stCxn id="21" idx="0"/>
              </p:cNvCxnSpPr>
              <p:nvPr/>
            </p:nvCxnSpPr>
            <p:spPr>
              <a:xfrm flipH="1" flipV="1">
                <a:off x="2140621" y="1876533"/>
                <a:ext cx="316263" cy="32579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33"/>
              <p:cNvCxnSpPr>
                <a:stCxn id="23" idx="0"/>
              </p:cNvCxnSpPr>
              <p:nvPr/>
            </p:nvCxnSpPr>
            <p:spPr>
              <a:xfrm flipV="1">
                <a:off x="3294080" y="1888362"/>
                <a:ext cx="179559" cy="30697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34"/>
              <p:cNvCxnSpPr>
                <a:stCxn id="20" idx="0"/>
              </p:cNvCxnSpPr>
              <p:nvPr/>
            </p:nvCxnSpPr>
            <p:spPr>
              <a:xfrm flipH="1" flipV="1">
                <a:off x="3769322" y="1926959"/>
                <a:ext cx="290392" cy="26837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5"/>
              <p:cNvCxnSpPr/>
              <p:nvPr/>
            </p:nvCxnSpPr>
            <p:spPr>
              <a:xfrm flipH="1" flipV="1">
                <a:off x="2978416" y="1382278"/>
                <a:ext cx="608188" cy="343054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35" name="Group 34"/>
            <p:cNvGrpSpPr/>
            <p:nvPr/>
          </p:nvGrpSpPr>
          <p:grpSpPr>
            <a:xfrm>
              <a:off x="1464245" y="3344202"/>
              <a:ext cx="2162688" cy="515887"/>
              <a:chOff x="1550112" y="3503591"/>
              <a:chExt cx="2090794" cy="456492"/>
            </a:xfrm>
          </p:grpSpPr>
          <p:cxnSp>
            <p:nvCxnSpPr>
              <p:cNvPr id="14" name="Straight Arrow Connector 80"/>
              <p:cNvCxnSpPr>
                <a:cxnSpLocks/>
              </p:cNvCxnSpPr>
              <p:nvPr/>
            </p:nvCxnSpPr>
            <p:spPr>
              <a:xfrm flipV="1">
                <a:off x="1550112" y="3795655"/>
                <a:ext cx="2090794" cy="16442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4" name="TextBox 33"/>
              <p:cNvSpPr txBox="1"/>
              <p:nvPr/>
            </p:nvSpPr>
            <p:spPr>
              <a:xfrm rot="21185843">
                <a:off x="1726291" y="3503591"/>
                <a:ext cx="1631722" cy="3626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Virtual Topology</a:t>
                </a:r>
              </a:p>
            </p:txBody>
          </p:sp>
        </p:grpSp>
        <p:cxnSp>
          <p:nvCxnSpPr>
            <p:cNvPr id="38" name="Straight Arrow Connector 16"/>
            <p:cNvCxnSpPr>
              <a:cxnSpLocks/>
            </p:cNvCxnSpPr>
            <p:nvPr/>
          </p:nvCxnSpPr>
          <p:spPr>
            <a:xfrm flipH="1" flipV="1">
              <a:off x="3403324" y="2948568"/>
              <a:ext cx="255603" cy="66089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4" name="Group 133"/>
            <p:cNvGrpSpPr/>
            <p:nvPr/>
          </p:nvGrpSpPr>
          <p:grpSpPr>
            <a:xfrm>
              <a:off x="4853100" y="330894"/>
              <a:ext cx="2756288" cy="1856471"/>
              <a:chOff x="4853100" y="330894"/>
              <a:chExt cx="2756288" cy="1856471"/>
            </a:xfrm>
          </p:grpSpPr>
          <p:sp>
            <p:nvSpPr>
              <p:cNvPr id="41" name="TextBox 20"/>
              <p:cNvSpPr txBox="1"/>
              <p:nvPr/>
            </p:nvSpPr>
            <p:spPr>
              <a:xfrm>
                <a:off x="5255192" y="330894"/>
                <a:ext cx="1462360" cy="4098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         Tenant 2</a:t>
                </a:r>
              </a:p>
            </p:txBody>
          </p:sp>
          <p:pic>
            <p:nvPicPr>
              <p:cNvPr id="42" name="Picture 2" descr="https://openclipart.org/image/2400px/svg_to_png/215022/blue-switch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4853100" y="1490974"/>
                <a:ext cx="651382" cy="30241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3" name="Picture 2" descr="https://openclipart.org/image/2400px/svg_to_png/215022/blue-switch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5504482" y="1063344"/>
                <a:ext cx="651382" cy="30241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4" name="Picture 2" descr="https://openclipart.org/image/2400px/svg_to_png/215022/blue-switch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5178790" y="1796681"/>
                <a:ext cx="651382" cy="30241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5" name="Picture 2" descr="https://openclipart.org/image/2400px/svg_to_png/215022/blue-switch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5478858" y="1439056"/>
                <a:ext cx="651382" cy="30241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6" name="Picture 2" descr="https://openclipart.org/image/2400px/svg_to_png/215022/blue-switch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5859200" y="1842843"/>
                <a:ext cx="651382" cy="30241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7" name="Picture 2" descr="https://openclipart.org/image/2400px/svg_to_png/215022/blue-switch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6239082" y="1135190"/>
                <a:ext cx="651382" cy="30241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8" name="Picture 2" descr="https://openclipart.org/image/2400px/svg_to_png/215022/blue-switch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6238133" y="1554045"/>
                <a:ext cx="651382" cy="30241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9" name="Picture 2" descr="https://openclipart.org/image/2400px/svg_to_png/215022/blue-switch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6614575" y="1884955"/>
                <a:ext cx="651382" cy="30241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0" name="Picture 2" descr="https://openclipart.org/image/2400px/svg_to_png/215022/blue-switch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6958006" y="1335664"/>
                <a:ext cx="651382" cy="30241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51" name="Straight Connector 44"/>
              <p:cNvCxnSpPr>
                <a:stCxn id="42" idx="0"/>
              </p:cNvCxnSpPr>
              <p:nvPr/>
            </p:nvCxnSpPr>
            <p:spPr>
              <a:xfrm flipV="1">
                <a:off x="5178790" y="1265229"/>
                <a:ext cx="487634" cy="22575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45"/>
              <p:cNvCxnSpPr>
                <a:stCxn id="42" idx="0"/>
                <a:endCxn id="44" idx="0"/>
              </p:cNvCxnSpPr>
              <p:nvPr/>
            </p:nvCxnSpPr>
            <p:spPr>
              <a:xfrm>
                <a:off x="5178790" y="1490980"/>
                <a:ext cx="325690" cy="30570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46"/>
              <p:cNvCxnSpPr>
                <a:cxnSpLocks/>
              </p:cNvCxnSpPr>
              <p:nvPr/>
            </p:nvCxnSpPr>
            <p:spPr>
              <a:xfrm>
                <a:off x="5649019" y="1993878"/>
                <a:ext cx="403294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47"/>
              <p:cNvCxnSpPr>
                <a:endCxn id="46" idx="0"/>
              </p:cNvCxnSpPr>
              <p:nvPr/>
            </p:nvCxnSpPr>
            <p:spPr>
              <a:xfrm>
                <a:off x="5920462" y="1620129"/>
                <a:ext cx="264428" cy="22271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48"/>
              <p:cNvCxnSpPr>
                <a:endCxn id="49" idx="0"/>
              </p:cNvCxnSpPr>
              <p:nvPr/>
            </p:nvCxnSpPr>
            <p:spPr>
              <a:xfrm>
                <a:off x="6687978" y="1712030"/>
                <a:ext cx="252282" cy="17293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49"/>
              <p:cNvCxnSpPr>
                <a:cxnSpLocks/>
              </p:cNvCxnSpPr>
              <p:nvPr/>
            </p:nvCxnSpPr>
            <p:spPr>
              <a:xfrm flipV="1">
                <a:off x="6007404" y="1581996"/>
                <a:ext cx="433583" cy="3621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0"/>
              <p:cNvCxnSpPr>
                <a:cxnSpLocks/>
              </p:cNvCxnSpPr>
              <p:nvPr/>
            </p:nvCxnSpPr>
            <p:spPr>
              <a:xfrm>
                <a:off x="6021375" y="1221532"/>
                <a:ext cx="369499" cy="1851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1"/>
              <p:cNvCxnSpPr>
                <a:endCxn id="48" idx="0"/>
              </p:cNvCxnSpPr>
              <p:nvPr/>
            </p:nvCxnSpPr>
            <p:spPr>
              <a:xfrm>
                <a:off x="5931437" y="1219083"/>
                <a:ext cx="632386" cy="33496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2"/>
              <p:cNvCxnSpPr>
                <a:cxnSpLocks/>
              </p:cNvCxnSpPr>
              <p:nvPr/>
            </p:nvCxnSpPr>
            <p:spPr>
              <a:xfrm>
                <a:off x="6528499" y="1326074"/>
                <a:ext cx="669610" cy="18363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3"/>
              <p:cNvCxnSpPr>
                <a:cxnSpLocks/>
              </p:cNvCxnSpPr>
              <p:nvPr/>
            </p:nvCxnSpPr>
            <p:spPr>
              <a:xfrm flipV="1">
                <a:off x="6987444" y="1460618"/>
                <a:ext cx="285408" cy="46465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54"/>
              <p:cNvCxnSpPr>
                <a:endCxn id="49" idx="0"/>
              </p:cNvCxnSpPr>
              <p:nvPr/>
            </p:nvCxnSpPr>
            <p:spPr>
              <a:xfrm flipV="1">
                <a:off x="6276641" y="1884961"/>
                <a:ext cx="663619" cy="108894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58"/>
              <p:cNvCxnSpPr>
                <a:stCxn id="44" idx="0"/>
              </p:cNvCxnSpPr>
              <p:nvPr/>
            </p:nvCxnSpPr>
            <p:spPr>
              <a:xfrm flipV="1">
                <a:off x="5504478" y="1627354"/>
                <a:ext cx="138396" cy="16933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90" name="Straight Arrow Connector 16"/>
            <p:cNvCxnSpPr>
              <a:cxnSpLocks/>
              <a:stCxn id="4" idx="0"/>
            </p:cNvCxnSpPr>
            <p:nvPr/>
          </p:nvCxnSpPr>
          <p:spPr>
            <a:xfrm flipV="1">
              <a:off x="5958750" y="2135627"/>
              <a:ext cx="0" cy="149584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5" name="Group 94"/>
            <p:cNvGrpSpPr/>
            <p:nvPr/>
          </p:nvGrpSpPr>
          <p:grpSpPr>
            <a:xfrm flipH="1">
              <a:off x="4298926" y="1423253"/>
              <a:ext cx="1695032" cy="2250999"/>
              <a:chOff x="3005376" y="1923101"/>
              <a:chExt cx="429539" cy="1747742"/>
            </a:xfrm>
          </p:grpSpPr>
          <p:cxnSp>
            <p:nvCxnSpPr>
              <p:cNvPr id="96" name="Straight Arrow Connector 80"/>
              <p:cNvCxnSpPr>
                <a:cxnSpLocks/>
              </p:cNvCxnSpPr>
              <p:nvPr/>
            </p:nvCxnSpPr>
            <p:spPr>
              <a:xfrm flipH="1">
                <a:off x="3005376" y="1923101"/>
                <a:ext cx="429539" cy="174774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97" name="TextBox 96"/>
              <p:cNvSpPr txBox="1"/>
              <p:nvPr/>
            </p:nvSpPr>
            <p:spPr>
              <a:xfrm rot="18530210">
                <a:off x="2374635" y="2739978"/>
                <a:ext cx="1563328" cy="988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Virtual Topology</a:t>
                </a:r>
              </a:p>
            </p:txBody>
          </p:sp>
        </p:grpSp>
        <p:grpSp>
          <p:nvGrpSpPr>
            <p:cNvPr id="98" name="Group 97"/>
            <p:cNvGrpSpPr/>
            <p:nvPr/>
          </p:nvGrpSpPr>
          <p:grpSpPr>
            <a:xfrm flipV="1">
              <a:off x="8301899" y="3119702"/>
              <a:ext cx="2648548" cy="740380"/>
              <a:chOff x="8441522" y="3916896"/>
              <a:chExt cx="2710288" cy="316736"/>
            </a:xfrm>
          </p:grpSpPr>
          <p:cxnSp>
            <p:nvCxnSpPr>
              <p:cNvPr id="99" name="Straight Arrow Connector 80"/>
              <p:cNvCxnSpPr>
                <a:cxnSpLocks/>
                <a:endCxn id="4" idx="3"/>
              </p:cNvCxnSpPr>
              <p:nvPr/>
            </p:nvCxnSpPr>
            <p:spPr>
              <a:xfrm flipH="1" flipV="1">
                <a:off x="8441522" y="3916896"/>
                <a:ext cx="2710288" cy="88745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00" name="TextBox 99"/>
              <p:cNvSpPr txBox="1"/>
              <p:nvPr/>
            </p:nvSpPr>
            <p:spPr>
              <a:xfrm rot="11082863">
                <a:off x="9281358" y="3941432"/>
                <a:ext cx="1727174" cy="2922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US" sz="1200" dirty="0"/>
              </a:p>
              <a:p>
                <a:r>
                  <a:rPr lang="en-US" sz="1200" dirty="0"/>
                  <a:t>Virtual Topology</a:t>
                </a:r>
              </a:p>
            </p:txBody>
          </p:sp>
        </p:grpSp>
        <p:grpSp>
          <p:nvGrpSpPr>
            <p:cNvPr id="128" name="Group 127"/>
            <p:cNvGrpSpPr/>
            <p:nvPr/>
          </p:nvGrpSpPr>
          <p:grpSpPr>
            <a:xfrm>
              <a:off x="8945446" y="1027202"/>
              <a:ext cx="3076500" cy="1922367"/>
              <a:chOff x="8262671" y="756970"/>
              <a:chExt cx="3076500" cy="1922367"/>
            </a:xfrm>
          </p:grpSpPr>
          <p:sp>
            <p:nvSpPr>
              <p:cNvPr id="101" name="TextBox 100"/>
              <p:cNvSpPr txBox="1"/>
              <p:nvPr/>
            </p:nvSpPr>
            <p:spPr>
              <a:xfrm>
                <a:off x="9232846" y="756970"/>
                <a:ext cx="1015389" cy="4098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Tenant 3</a:t>
                </a:r>
              </a:p>
            </p:txBody>
          </p:sp>
          <p:pic>
            <p:nvPicPr>
              <p:cNvPr id="102" name="Picture 2" descr="https://openclipart.org/image/2400px/svg_to_png/215022/blue-switch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8262671" y="1468733"/>
                <a:ext cx="651382" cy="30241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" name="Picture 2" descr="https://openclipart.org/image/2400px/svg_to_png/215022/blue-switch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9041574" y="1482969"/>
                <a:ext cx="651382" cy="30241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104" name="Straight Connector 103"/>
              <p:cNvCxnSpPr>
                <a:cxnSpLocks/>
              </p:cNvCxnSpPr>
              <p:nvPr/>
            </p:nvCxnSpPr>
            <p:spPr>
              <a:xfrm>
                <a:off x="8865896" y="1605703"/>
                <a:ext cx="194522" cy="970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pic>
            <p:nvPicPr>
              <p:cNvPr id="105" name="Picture 2" descr="https://openclipart.org/image/2400px/svg_to_png/215022/blue-switch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8480873" y="1830359"/>
                <a:ext cx="651382" cy="30241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6" name="Picture 2" descr="https://openclipart.org/image/2400px/svg_to_png/215022/blue-switch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9186248" y="2228379"/>
                <a:ext cx="651382" cy="30241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7" name="Picture 2" descr="https://openclipart.org/image/2400px/svg_to_png/215022/blue-switch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10206923" y="2097819"/>
                <a:ext cx="651382" cy="30241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8" name="Picture 2" descr="https://openclipart.org/image/2400px/svg_to_png/215022/blue-switch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10396463" y="1758120"/>
                <a:ext cx="651382" cy="30241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9" name="Picture 2" descr="https://openclipart.org/image/2400px/svg_to_png/215022/blue-switch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10687789" y="1486833"/>
                <a:ext cx="651382" cy="30241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0" name="Picture 2" descr="https://openclipart.org/image/2400px/svg_to_png/215022/blue-switch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9397013" y="1808546"/>
                <a:ext cx="651382" cy="30241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1" name="Picture 2" descr="https://openclipart.org/image/2400px/svg_to_png/215022/blue-switch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9779082" y="1586016"/>
                <a:ext cx="651382" cy="30241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2" name="Picture 2" descr="https://openclipart.org/image/2400px/svg_to_png/215022/blue-switch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8472289" y="2128917"/>
                <a:ext cx="651382" cy="30241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113" name="Straight Connector 112"/>
              <p:cNvCxnSpPr>
                <a:endCxn id="105" idx="0"/>
              </p:cNvCxnSpPr>
              <p:nvPr/>
            </p:nvCxnSpPr>
            <p:spPr>
              <a:xfrm>
                <a:off x="8676721" y="1634174"/>
                <a:ext cx="129843" cy="19618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/>
              <p:cNvCxnSpPr>
                <a:endCxn id="112" idx="0"/>
              </p:cNvCxnSpPr>
              <p:nvPr/>
            </p:nvCxnSpPr>
            <p:spPr>
              <a:xfrm>
                <a:off x="8720900" y="2043034"/>
                <a:ext cx="77080" cy="85883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/>
              <p:cNvCxnSpPr>
                <a:cxnSpLocks/>
              </p:cNvCxnSpPr>
              <p:nvPr/>
            </p:nvCxnSpPr>
            <p:spPr>
              <a:xfrm>
                <a:off x="8953983" y="2264079"/>
                <a:ext cx="413282" cy="10616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/>
              <p:cNvCxnSpPr>
                <a:cxnSpLocks/>
              </p:cNvCxnSpPr>
              <p:nvPr/>
            </p:nvCxnSpPr>
            <p:spPr>
              <a:xfrm>
                <a:off x="9722704" y="2400229"/>
                <a:ext cx="373667" cy="13056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/>
              <p:cNvCxnSpPr>
                <a:cxnSpLocks/>
              </p:cNvCxnSpPr>
              <p:nvPr/>
            </p:nvCxnSpPr>
            <p:spPr>
              <a:xfrm flipV="1">
                <a:off x="10340551" y="2249024"/>
                <a:ext cx="192063" cy="242444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/>
              <p:cNvCxnSpPr>
                <a:stCxn id="107" idx="0"/>
              </p:cNvCxnSpPr>
              <p:nvPr/>
            </p:nvCxnSpPr>
            <p:spPr>
              <a:xfrm flipV="1">
                <a:off x="10532614" y="1895209"/>
                <a:ext cx="181834" cy="20261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/>
              <p:cNvCxnSpPr>
                <a:cxnSpLocks/>
              </p:cNvCxnSpPr>
              <p:nvPr/>
            </p:nvCxnSpPr>
            <p:spPr>
              <a:xfrm flipV="1">
                <a:off x="10858305" y="1634174"/>
                <a:ext cx="110552" cy="16349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/>
              <p:cNvCxnSpPr>
                <a:cxnSpLocks/>
              </p:cNvCxnSpPr>
              <p:nvPr/>
            </p:nvCxnSpPr>
            <p:spPr>
              <a:xfrm>
                <a:off x="9511939" y="1612147"/>
                <a:ext cx="394596" cy="10923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/>
              <p:cNvCxnSpPr>
                <a:stCxn id="111" idx="1"/>
              </p:cNvCxnSpPr>
              <p:nvPr/>
            </p:nvCxnSpPr>
            <p:spPr>
              <a:xfrm flipV="1">
                <a:off x="10430464" y="1619938"/>
                <a:ext cx="384778" cy="11728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/>
              <p:cNvCxnSpPr>
                <a:cxnSpLocks/>
              </p:cNvCxnSpPr>
              <p:nvPr/>
            </p:nvCxnSpPr>
            <p:spPr>
              <a:xfrm flipV="1">
                <a:off x="9014308" y="1905387"/>
                <a:ext cx="572385" cy="3324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/>
              <p:cNvCxnSpPr>
                <a:stCxn id="110" idx="1"/>
              </p:cNvCxnSpPr>
              <p:nvPr/>
            </p:nvCxnSpPr>
            <p:spPr>
              <a:xfrm flipV="1">
                <a:off x="10048395" y="1902802"/>
                <a:ext cx="617381" cy="5694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/>
              <p:cNvCxnSpPr>
                <a:endCxn id="106" idx="0"/>
              </p:cNvCxnSpPr>
              <p:nvPr/>
            </p:nvCxnSpPr>
            <p:spPr>
              <a:xfrm flipH="1">
                <a:off x="9511939" y="2023796"/>
                <a:ext cx="131821" cy="20458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pic>
            <p:nvPicPr>
              <p:cNvPr id="126" name="Picture 2" descr="https://openclipart.org/image/2400px/svg_to_png/215022/blue-switch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9966682" y="2376927"/>
                <a:ext cx="651382" cy="30241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cxnSp>
          <p:nvCxnSpPr>
            <p:cNvPr id="129" name="Straight Arrow Connector 16"/>
            <p:cNvCxnSpPr>
              <a:cxnSpLocks/>
              <a:stCxn id="4" idx="3"/>
              <a:endCxn id="106" idx="2"/>
            </p:cNvCxnSpPr>
            <p:nvPr/>
          </p:nvCxnSpPr>
          <p:spPr>
            <a:xfrm flipV="1">
              <a:off x="8301900" y="2801021"/>
              <a:ext cx="1892814" cy="1059053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Oval 67"/>
            <p:cNvSpPr/>
            <p:nvPr/>
          </p:nvSpPr>
          <p:spPr>
            <a:xfrm>
              <a:off x="175133" y="767379"/>
              <a:ext cx="3530383" cy="2693829"/>
            </a:xfrm>
            <a:prstGeom prst="ellipse">
              <a:avLst/>
            </a:prstGeom>
            <a:solidFill>
              <a:srgbClr val="4472C4">
                <a:alpha val="2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7" name="Oval 126"/>
            <p:cNvSpPr/>
            <p:nvPr/>
          </p:nvSpPr>
          <p:spPr>
            <a:xfrm>
              <a:off x="4582800" y="93785"/>
              <a:ext cx="3530383" cy="2219481"/>
            </a:xfrm>
            <a:prstGeom prst="ellipse">
              <a:avLst/>
            </a:prstGeom>
            <a:solidFill>
              <a:srgbClr val="4472C4">
                <a:alpha val="2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  <p:grpSp>
        <p:nvGrpSpPr>
          <p:cNvPr id="125" name="Group 36"/>
          <p:cNvGrpSpPr/>
          <p:nvPr/>
        </p:nvGrpSpPr>
        <p:grpSpPr>
          <a:xfrm>
            <a:off x="4049461" y="21962"/>
            <a:ext cx="6449013" cy="474087"/>
            <a:chOff x="1354667" y="316135"/>
            <a:chExt cx="6449013" cy="474087"/>
          </a:xfrm>
        </p:grpSpPr>
        <p:pic>
          <p:nvPicPr>
            <p:cNvPr id="131" name="Graphic 130" descr="Checkmark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354667" y="316135"/>
              <a:ext cx="428785" cy="474087"/>
            </a:xfrm>
            <a:prstGeom prst="rect">
              <a:avLst/>
            </a:prstGeom>
          </p:spPr>
        </p:pic>
        <p:sp>
          <p:nvSpPr>
            <p:cNvPr id="132" name="Rectangle 131"/>
            <p:cNvSpPr/>
            <p:nvPr/>
          </p:nvSpPr>
          <p:spPr>
            <a:xfrm>
              <a:off x="1707680" y="372494"/>
              <a:ext cx="6096000" cy="369332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b="1" dirty="0"/>
                <a:t>Guarantee </a:t>
              </a:r>
              <a:r>
                <a:rPr lang="en-US" b="1" dirty="0">
                  <a:solidFill>
                    <a:srgbClr val="FF0000"/>
                  </a:solidFill>
                </a:rPr>
                <a:t>Isolation</a:t>
              </a:r>
              <a:r>
                <a:rPr lang="en-US" b="1" dirty="0"/>
                <a:t>/ </a:t>
              </a:r>
              <a:r>
                <a:rPr lang="en-US" b="1" dirty="0">
                  <a:solidFill>
                    <a:srgbClr val="FF0000"/>
                  </a:solidFill>
                </a:rPr>
                <a:t>Sandbox</a:t>
              </a:r>
              <a:r>
                <a:rPr lang="en-US" b="1" dirty="0"/>
                <a:t> </a:t>
              </a:r>
            </a:p>
          </p:txBody>
        </p:sp>
      </p:grpSp>
      <p:grpSp>
        <p:nvGrpSpPr>
          <p:cNvPr id="133" name="Group 63"/>
          <p:cNvGrpSpPr/>
          <p:nvPr/>
        </p:nvGrpSpPr>
        <p:grpSpPr>
          <a:xfrm>
            <a:off x="4065925" y="506845"/>
            <a:ext cx="6447784" cy="646331"/>
            <a:chOff x="4067154" y="647121"/>
            <a:chExt cx="6447784" cy="646331"/>
          </a:xfrm>
        </p:grpSpPr>
        <p:sp>
          <p:nvSpPr>
            <p:cNvPr id="138" name="Rectangle 137"/>
            <p:cNvSpPr/>
            <p:nvPr/>
          </p:nvSpPr>
          <p:spPr>
            <a:xfrm>
              <a:off x="4418938" y="647121"/>
              <a:ext cx="6096000" cy="646331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b="1" dirty="0"/>
                <a:t>Flexible Hardware accelerated Topologies with </a:t>
              </a:r>
              <a:r>
                <a:rPr lang="en-US" b="1" dirty="0">
                  <a:solidFill>
                    <a:srgbClr val="FF0000"/>
                  </a:solidFill>
                </a:rPr>
                <a:t>Bare-metal Switching.</a:t>
              </a:r>
            </a:p>
          </p:txBody>
        </p:sp>
        <p:pic>
          <p:nvPicPr>
            <p:cNvPr id="139" name="Graphic 138" descr="Checkmark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067154" y="762263"/>
              <a:ext cx="428785" cy="474087"/>
            </a:xfrm>
            <a:prstGeom prst="rect">
              <a:avLst/>
            </a:prstGeom>
          </p:spPr>
        </p:pic>
      </p:grpSp>
      <p:grpSp>
        <p:nvGrpSpPr>
          <p:cNvPr id="140" name="Group 64"/>
          <p:cNvGrpSpPr/>
          <p:nvPr/>
        </p:nvGrpSpPr>
        <p:grpSpPr>
          <a:xfrm>
            <a:off x="4062597" y="1140250"/>
            <a:ext cx="6452506" cy="474087"/>
            <a:chOff x="4065925" y="1328371"/>
            <a:chExt cx="6452506" cy="474087"/>
          </a:xfrm>
        </p:grpSpPr>
        <p:pic>
          <p:nvPicPr>
            <p:cNvPr id="141" name="Graphic 140" descr="Checkmark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065925" y="1328371"/>
              <a:ext cx="428785" cy="474087"/>
            </a:xfrm>
            <a:prstGeom prst="rect">
              <a:avLst/>
            </a:prstGeom>
          </p:spPr>
        </p:pic>
        <p:sp>
          <p:nvSpPr>
            <p:cNvPr id="142" name="Rectangle 141"/>
            <p:cNvSpPr/>
            <p:nvPr/>
          </p:nvSpPr>
          <p:spPr>
            <a:xfrm>
              <a:off x="4422431" y="1354590"/>
              <a:ext cx="6096000" cy="369332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Low Cost </a:t>
              </a:r>
              <a:r>
                <a:rPr lang="en-US" b="1" dirty="0"/>
                <a:t>and </a:t>
              </a:r>
              <a:r>
                <a:rPr lang="en-US" b="1" dirty="0">
                  <a:solidFill>
                    <a:srgbClr val="FF0000"/>
                  </a:solidFill>
                </a:rPr>
                <a:t>Easy to provision</a:t>
              </a:r>
              <a:r>
                <a:rPr lang="en-US" b="1" dirty="0"/>
                <a:t>.</a:t>
              </a:r>
            </a:p>
          </p:txBody>
        </p:sp>
      </p:grpSp>
      <p:grpSp>
        <p:nvGrpSpPr>
          <p:cNvPr id="143" name="Group 130"/>
          <p:cNvGrpSpPr/>
          <p:nvPr/>
        </p:nvGrpSpPr>
        <p:grpSpPr>
          <a:xfrm>
            <a:off x="4062597" y="1585243"/>
            <a:ext cx="6452506" cy="474087"/>
            <a:chOff x="4065925" y="1328371"/>
            <a:chExt cx="6452506" cy="474087"/>
          </a:xfrm>
        </p:grpSpPr>
        <p:pic>
          <p:nvPicPr>
            <p:cNvPr id="144" name="Graphic 143" descr="Checkmark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065925" y="1328371"/>
              <a:ext cx="428785" cy="474087"/>
            </a:xfrm>
            <a:prstGeom prst="rect">
              <a:avLst/>
            </a:prstGeom>
          </p:spPr>
        </p:pic>
        <p:sp>
          <p:nvSpPr>
            <p:cNvPr id="145" name="Rectangle 144"/>
            <p:cNvSpPr/>
            <p:nvPr/>
          </p:nvSpPr>
          <p:spPr>
            <a:xfrm>
              <a:off x="4422431" y="1354590"/>
              <a:ext cx="6096000" cy="369332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Software Defined Networking </a:t>
              </a:r>
              <a:r>
                <a:rPr lang="en-US" b="1" dirty="0"/>
                <a:t>to Customers.</a:t>
              </a:r>
            </a:p>
          </p:txBody>
        </p:sp>
      </p:grpSp>
      <p:grpSp>
        <p:nvGrpSpPr>
          <p:cNvPr id="146" name="Group 15"/>
          <p:cNvGrpSpPr/>
          <p:nvPr/>
        </p:nvGrpSpPr>
        <p:grpSpPr>
          <a:xfrm>
            <a:off x="0" y="6488668"/>
            <a:ext cx="1693333" cy="369332"/>
            <a:chOff x="0" y="6488668"/>
            <a:chExt cx="1693333" cy="369332"/>
          </a:xfrm>
        </p:grpSpPr>
        <p:pic>
          <p:nvPicPr>
            <p:cNvPr id="147" name="Picture 2" descr="Logo-NBV-Color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6488668"/>
              <a:ext cx="369332" cy="3693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8" name="TextBox 147"/>
            <p:cNvSpPr txBox="1"/>
            <p:nvPr/>
          </p:nvSpPr>
          <p:spPr>
            <a:xfrm>
              <a:off x="349955" y="6488668"/>
              <a:ext cx="13433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err="1"/>
                <a:t>BNVirt</a:t>
              </a:r>
              <a:endParaRPr 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669311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Shape 155"/>
          <p:cNvPicPr preferRelativeResize="0"/>
          <p:nvPr/>
        </p:nvPicPr>
        <p:blipFill rotWithShape="1">
          <a:blip r:embed="rId3">
            <a:alphaModFix/>
          </a:blip>
          <a:srcRect b="9477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Shape 136"/>
          <p:cNvSpPr txBox="1">
            <a:spLocks noGrp="1"/>
          </p:cNvSpPr>
          <p:nvPr>
            <p:ph type="title"/>
          </p:nvPr>
        </p:nvSpPr>
        <p:spPr>
          <a:xfrm>
            <a:off x="64773" y="-133977"/>
            <a:ext cx="5867969" cy="1319415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r>
              <a:rPr lang="en-US" sz="8000" dirty="0">
                <a:solidFill>
                  <a:schemeClr val="bg1">
                    <a:lumMod val="8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Milestones</a:t>
            </a:r>
            <a:endParaRPr lang="en" sz="8000" dirty="0">
              <a:solidFill>
                <a:schemeClr val="bg1">
                  <a:lumMod val="8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137" name="Shape 137"/>
          <p:cNvCxnSpPr/>
          <p:nvPr/>
        </p:nvCxnSpPr>
        <p:spPr>
          <a:xfrm>
            <a:off x="1238716" y="3343934"/>
            <a:ext cx="0" cy="1384799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38" name="Shape 138"/>
          <p:cNvSpPr txBox="1">
            <a:spLocks noGrp="1"/>
          </p:cNvSpPr>
          <p:nvPr>
            <p:ph type="title"/>
          </p:nvPr>
        </p:nvSpPr>
        <p:spPr>
          <a:xfrm>
            <a:off x="1301483" y="3179581"/>
            <a:ext cx="2418800" cy="522800"/>
          </a:xfrm>
          <a:prstGeom prst="rect">
            <a:avLst/>
          </a:prstGeom>
        </p:spPr>
        <p:txBody>
          <a:bodyPr vert="horz" lIns="121900" tIns="121900" rIns="121900" bIns="121900" rtlCol="0" anchor="ctr" anchorCtr="0">
            <a:noAutofit/>
          </a:bodyPr>
          <a:lstStyle/>
          <a:p>
            <a:r>
              <a:rPr lang="en" sz="2267" dirty="0">
                <a:solidFill>
                  <a:schemeClr val="dk1"/>
                </a:solidFill>
              </a:rPr>
              <a:t>Step 1</a:t>
            </a:r>
          </a:p>
        </p:txBody>
      </p:sp>
      <p:sp>
        <p:nvSpPr>
          <p:cNvPr id="139" name="Shape 139"/>
          <p:cNvSpPr txBox="1">
            <a:spLocks noGrp="1"/>
          </p:cNvSpPr>
          <p:nvPr>
            <p:ph type="body" idx="1"/>
          </p:nvPr>
        </p:nvSpPr>
        <p:spPr>
          <a:xfrm>
            <a:off x="1301483" y="3179581"/>
            <a:ext cx="2645366" cy="1158302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>
              <a:buNone/>
            </a:pPr>
            <a:r>
              <a:rPr lang="en" sz="1600" dirty="0">
                <a:solidFill>
                  <a:schemeClr val="bg1">
                    <a:lumMod val="95000"/>
                  </a:schemeClr>
                </a:solidFill>
              </a:rPr>
              <a:t>1) Deployment in NCL </a:t>
            </a:r>
          </a:p>
          <a:p>
            <a:pPr>
              <a:buNone/>
            </a:pPr>
            <a:r>
              <a:rPr lang="en" sz="1600" dirty="0">
                <a:solidFill>
                  <a:schemeClr val="bg1">
                    <a:lumMod val="95000"/>
                  </a:schemeClr>
                </a:solidFill>
              </a:rPr>
              <a:t>( National Cybersecurity Lab)</a:t>
            </a:r>
          </a:p>
          <a:p>
            <a:pPr>
              <a:buNone/>
            </a:pPr>
            <a:r>
              <a:rPr lang="en" sz="1600" dirty="0">
                <a:solidFill>
                  <a:schemeClr val="bg1">
                    <a:lumMod val="95000"/>
                  </a:schemeClr>
                </a:solidFill>
              </a:rPr>
              <a:t>Will be used by research groups in NUS, A-Star and SUTD.</a:t>
            </a:r>
          </a:p>
          <a:p>
            <a:pPr>
              <a:buNone/>
            </a:pPr>
            <a:r>
              <a:rPr lang="en" sz="1600" dirty="0">
                <a:solidFill>
                  <a:schemeClr val="bg1">
                    <a:lumMod val="95000"/>
                  </a:schemeClr>
                </a:solidFill>
              </a:rPr>
              <a:t>2) Filed Provisional Patent</a:t>
            </a:r>
          </a:p>
          <a:p>
            <a:pPr>
              <a:buNone/>
            </a:pPr>
            <a:endParaRPr lang="en" sz="16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140" name="Shape 140"/>
          <p:cNvCxnSpPr/>
          <p:nvPr/>
        </p:nvCxnSpPr>
        <p:spPr>
          <a:xfrm>
            <a:off x="4527649" y="2916137"/>
            <a:ext cx="0" cy="1384799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42" name="Shape 142"/>
          <p:cNvSpPr txBox="1">
            <a:spLocks noGrp="1"/>
          </p:cNvSpPr>
          <p:nvPr>
            <p:ph type="body" idx="1"/>
          </p:nvPr>
        </p:nvSpPr>
        <p:spPr>
          <a:xfrm>
            <a:off x="4590416" y="2379306"/>
            <a:ext cx="2812466" cy="1542498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>
              <a:buNone/>
            </a:pPr>
            <a:r>
              <a:rPr lang="en" sz="1600" dirty="0">
                <a:solidFill>
                  <a:schemeClr val="bg1">
                    <a:lumMod val="95000"/>
                  </a:schemeClr>
                </a:solidFill>
              </a:rPr>
              <a:t>Technical Milestones:</a:t>
            </a:r>
          </a:p>
          <a:p>
            <a:pPr marL="342900" indent="-342900">
              <a:buAutoNum type="arabicParenR"/>
            </a:pPr>
            <a:r>
              <a:rPr lang="en" sz="1600" dirty="0">
                <a:solidFill>
                  <a:schemeClr val="bg1">
                    <a:lumMod val="95000"/>
                  </a:schemeClr>
                </a:solidFill>
              </a:rPr>
              <a:t>Surveyed various bare-metal services.</a:t>
            </a:r>
          </a:p>
          <a:p>
            <a:pPr marL="342900" indent="-342900">
              <a:buAutoNum type="arabicParenR"/>
            </a:pPr>
            <a:r>
              <a:rPr lang="en" sz="1600" dirty="0">
                <a:solidFill>
                  <a:schemeClr val="bg1">
                    <a:lumMod val="95000"/>
                  </a:schemeClr>
                </a:solidFill>
              </a:rPr>
              <a:t>Made BNVirt, a stand-alone provisioning service.</a:t>
            </a:r>
          </a:p>
          <a:p>
            <a:pPr marL="342900" indent="-342900">
              <a:buAutoNum type="arabicParenR"/>
            </a:pPr>
            <a:r>
              <a:rPr lang="en" sz="1600" dirty="0">
                <a:solidFill>
                  <a:schemeClr val="bg1">
                    <a:lumMod val="95000"/>
                  </a:schemeClr>
                </a:solidFill>
              </a:rPr>
              <a:t>Planned to use SmartNIC for BNVirt</a:t>
            </a:r>
          </a:p>
        </p:txBody>
      </p:sp>
      <p:cxnSp>
        <p:nvCxnSpPr>
          <p:cNvPr id="143" name="Shape 143"/>
          <p:cNvCxnSpPr/>
          <p:nvPr/>
        </p:nvCxnSpPr>
        <p:spPr>
          <a:xfrm>
            <a:off x="8594040" y="2577041"/>
            <a:ext cx="0" cy="1384799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45" name="Shape 145"/>
          <p:cNvSpPr txBox="1">
            <a:spLocks noGrp="1"/>
          </p:cNvSpPr>
          <p:nvPr>
            <p:ph type="body" idx="1"/>
          </p:nvPr>
        </p:nvSpPr>
        <p:spPr>
          <a:xfrm>
            <a:off x="8672848" y="1483566"/>
            <a:ext cx="2934433" cy="2377763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>
              <a:buNone/>
            </a:pPr>
            <a:r>
              <a:rPr lang="en" sz="1600" dirty="0">
                <a:solidFill>
                  <a:schemeClr val="bg1">
                    <a:lumMod val="95000"/>
                  </a:schemeClr>
                </a:solidFill>
              </a:rPr>
              <a:t>Industry Discussions:</a:t>
            </a:r>
          </a:p>
          <a:p>
            <a:pPr>
              <a:buNone/>
            </a:pPr>
            <a:r>
              <a:rPr lang="en" sz="1600" dirty="0">
                <a:solidFill>
                  <a:schemeClr val="bg1">
                    <a:lumMod val="95000"/>
                  </a:schemeClr>
                </a:solidFill>
              </a:rPr>
              <a:t>1) Interacted with people from Microsoft, VMWare, Cisco, and also an ISP.</a:t>
            </a:r>
          </a:p>
          <a:p>
            <a:pPr>
              <a:buNone/>
            </a:pPr>
            <a:endParaRPr lang="en" sz="1600" dirty="0">
              <a:solidFill>
                <a:schemeClr val="bg1">
                  <a:lumMod val="95000"/>
                </a:schemeClr>
              </a:solidFill>
            </a:endParaRPr>
          </a:p>
          <a:p>
            <a:pPr>
              <a:buNone/>
            </a:pPr>
            <a:r>
              <a:rPr lang="en" sz="1600" dirty="0">
                <a:solidFill>
                  <a:schemeClr val="bg1">
                    <a:lumMod val="95000"/>
                  </a:schemeClr>
                </a:solidFill>
              </a:rPr>
              <a:t>Takeaway: </a:t>
            </a:r>
          </a:p>
          <a:p>
            <a:pPr marL="342900" indent="-342900">
              <a:buAutoNum type="arabicParenR"/>
            </a:pPr>
            <a:r>
              <a:rPr lang="en" sz="1600" dirty="0">
                <a:solidFill>
                  <a:schemeClr val="bg1">
                    <a:lumMod val="95000"/>
                  </a:schemeClr>
                </a:solidFill>
              </a:rPr>
              <a:t>Demonstrations needed.</a:t>
            </a:r>
          </a:p>
          <a:p>
            <a:pPr marL="342900" indent="-342900">
              <a:buAutoNum type="arabicParenR"/>
            </a:pPr>
            <a:r>
              <a:rPr lang="en" sz="1600" dirty="0">
                <a:solidFill>
                  <a:schemeClr val="bg1">
                    <a:lumMod val="95000"/>
                  </a:schemeClr>
                </a:solidFill>
              </a:rPr>
              <a:t>Visualization of Topologies.</a:t>
            </a:r>
          </a:p>
          <a:p>
            <a:pPr marL="342900" indent="-342900">
              <a:buAutoNum type="arabicParenR"/>
            </a:pPr>
            <a:r>
              <a:rPr lang="en" sz="1600" dirty="0">
                <a:solidFill>
                  <a:schemeClr val="bg1">
                    <a:lumMod val="95000"/>
                  </a:schemeClr>
                </a:solidFill>
              </a:rPr>
              <a:t>Building services on top of this.</a:t>
            </a:r>
          </a:p>
          <a:p>
            <a:pPr marL="342900" indent="-342900">
              <a:buAutoNum type="arabicParenR"/>
            </a:pPr>
            <a:endParaRPr lang="en" sz="16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147" name="Shape 147"/>
          <p:cNvCxnSpPr>
            <a:stCxn id="148" idx="6"/>
            <a:endCxn id="150" idx="2"/>
          </p:cNvCxnSpPr>
          <p:nvPr/>
        </p:nvCxnSpPr>
        <p:spPr>
          <a:xfrm flipV="1">
            <a:off x="2050307" y="5306472"/>
            <a:ext cx="2511404" cy="69"/>
          </a:xfrm>
          <a:prstGeom prst="straightConnector1">
            <a:avLst/>
          </a:prstGeom>
          <a:noFill/>
          <a:ln w="19050" cap="flat" cmpd="sng">
            <a:solidFill>
              <a:schemeClr val="bg1">
                <a:lumMod val="95000"/>
              </a:schemeClr>
            </a:solidFill>
            <a:prstDash val="dot"/>
            <a:round/>
            <a:headEnd type="none" w="lg" len="lg"/>
            <a:tailEnd type="none" w="lg" len="lg"/>
          </a:ln>
        </p:spPr>
      </p:cxnSp>
      <p:sp>
        <p:nvSpPr>
          <p:cNvPr id="148" name="Shape 148"/>
          <p:cNvSpPr/>
          <p:nvPr/>
        </p:nvSpPr>
        <p:spPr>
          <a:xfrm>
            <a:off x="1238707" y="4900741"/>
            <a:ext cx="811600" cy="8116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algn="ctr"/>
            <a:endParaRPr sz="240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50" name="Shape 150"/>
          <p:cNvSpPr/>
          <p:nvPr/>
        </p:nvSpPr>
        <p:spPr>
          <a:xfrm>
            <a:off x="4561711" y="4575072"/>
            <a:ext cx="1462800" cy="14628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lIns="121900" tIns="121900" rIns="121900" bIns="121900" anchor="ctr" anchorCtr="0">
            <a:noAutofit/>
          </a:bodyPr>
          <a:lstStyle/>
          <a:p>
            <a:pPr algn="ctr"/>
            <a:endParaRPr sz="8000"/>
          </a:p>
        </p:txBody>
      </p:sp>
      <p:sp>
        <p:nvSpPr>
          <p:cNvPr id="149" name="Shape 149"/>
          <p:cNvSpPr/>
          <p:nvPr/>
        </p:nvSpPr>
        <p:spPr>
          <a:xfrm>
            <a:off x="8535919" y="4292898"/>
            <a:ext cx="2027199" cy="202719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algn="ctr"/>
            <a:endParaRPr sz="240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53108" y="5015071"/>
            <a:ext cx="582799" cy="58279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9762" y="4642610"/>
            <a:ext cx="1327723" cy="13277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65358" y="4399233"/>
            <a:ext cx="1920864" cy="1920864"/>
          </a:xfrm>
          <a:prstGeom prst="rect">
            <a:avLst/>
          </a:prstGeom>
        </p:spPr>
      </p:pic>
      <p:cxnSp>
        <p:nvCxnSpPr>
          <p:cNvPr id="21" name="Shape 147"/>
          <p:cNvCxnSpPr>
            <a:stCxn id="150" idx="6"/>
            <a:endCxn id="149" idx="2"/>
          </p:cNvCxnSpPr>
          <p:nvPr/>
        </p:nvCxnSpPr>
        <p:spPr>
          <a:xfrm>
            <a:off x="6024511" y="5306473"/>
            <a:ext cx="2511408" cy="25"/>
          </a:xfrm>
          <a:prstGeom prst="straightConnector1">
            <a:avLst/>
          </a:prstGeom>
          <a:noFill/>
          <a:ln w="19050" cap="flat" cmpd="sng">
            <a:solidFill>
              <a:schemeClr val="bg1">
                <a:lumMod val="95000"/>
              </a:schemeClr>
            </a:solidFill>
            <a:prstDash val="dot"/>
            <a:round/>
            <a:headEnd type="none" w="lg" len="lg"/>
            <a:tailEnd type="none" w="lg" len="lg"/>
          </a:ln>
        </p:spPr>
      </p:cxnSp>
    </p:spTree>
    <p:extLst>
      <p:ext uri="{BB962C8B-B14F-4D97-AF65-F5344CB8AC3E}">
        <p14:creationId xmlns:p14="http://schemas.microsoft.com/office/powerpoint/2010/main" val="2946560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"/>
                            </p:stCondLst>
                            <p:childTnLst>
                              <p:par>
                                <p:cTn id="7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14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4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8" grpId="0"/>
      <p:bldP spid="139" grpId="0" build="p"/>
      <p:bldP spid="142" grpId="0" build="p"/>
      <p:bldP spid="145" grpId="0" build="p"/>
      <p:bldP spid="148" grpId="0" animBg="1"/>
      <p:bldP spid="150" grpId="0" animBg="1"/>
      <p:bldP spid="14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indoor, building, computer, station&#10;&#10;Description generated with very high confidence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43" r="14997" b="-1"/>
          <a:stretch/>
        </p:blipFill>
        <p:spPr>
          <a:xfrm>
            <a:off x="5867400" y="10"/>
            <a:ext cx="6324601" cy="6857990"/>
          </a:xfrm>
          <a:prstGeom prst="rect">
            <a:avLst/>
          </a:prstGeom>
        </p:spPr>
      </p:pic>
      <p:pic>
        <p:nvPicPr>
          <p:cNvPr id="10" name="Picture 9">
            <a:extLst/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8181" y="1382165"/>
            <a:ext cx="4869179" cy="1325563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000000"/>
                </a:solidFill>
              </a:rPr>
              <a:t>Providing Infrastructure to Tenants/Customers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0" y="6488668"/>
            <a:ext cx="1693333" cy="369332"/>
            <a:chOff x="0" y="6488668"/>
            <a:chExt cx="1693333" cy="369332"/>
          </a:xfrm>
        </p:grpSpPr>
        <p:pic>
          <p:nvPicPr>
            <p:cNvPr id="17" name="Picture 2" descr="Logo-NBV-Color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6488668"/>
              <a:ext cx="369332" cy="3693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/>
            <p:cNvSpPr txBox="1"/>
            <p:nvPr/>
          </p:nvSpPr>
          <p:spPr>
            <a:xfrm>
              <a:off x="349955" y="6488668"/>
              <a:ext cx="13433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err="1"/>
                <a:t>BNVirt</a:t>
              </a:r>
              <a:endParaRPr 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820462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latin typeface="Calibri" charset="0"/>
                <a:ea typeface="Calibri" charset="0"/>
                <a:cs typeface="Calibri" charset="0"/>
              </a:rPr>
              <a:t>Fund Usage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824848" y="1857601"/>
            <a:ext cx="8436752" cy="354171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SG" dirty="0"/>
              <a:t>Registered Domain (Cerebell.net)</a:t>
            </a:r>
          </a:p>
          <a:p>
            <a:r>
              <a:rPr lang="en-SG" dirty="0"/>
              <a:t>Placeholder Website. </a:t>
            </a:r>
          </a:p>
          <a:p>
            <a:r>
              <a:rPr lang="en-SG" dirty="0"/>
              <a:t>Procurement of </a:t>
            </a:r>
            <a:r>
              <a:rPr lang="en-SG" dirty="0" err="1"/>
              <a:t>SmartNICs</a:t>
            </a:r>
            <a:r>
              <a:rPr lang="en-SG" dirty="0"/>
              <a:t> ( ~1500SGD)</a:t>
            </a:r>
          </a:p>
          <a:p>
            <a:pPr marL="0" indent="0">
              <a:buNone/>
            </a:pPr>
            <a:r>
              <a:rPr lang="en-SG" b="1" dirty="0"/>
              <a:t>In Progress: </a:t>
            </a:r>
          </a:p>
          <a:p>
            <a:pPr marL="514350" indent="-514350">
              <a:buAutoNum type="arabicParenR"/>
            </a:pPr>
            <a:r>
              <a:rPr lang="en-SG" dirty="0"/>
              <a:t>UI/UX Design (2000 – 3000 SGD).</a:t>
            </a:r>
          </a:p>
          <a:p>
            <a:pPr marL="514350" indent="-514350">
              <a:buAutoNum type="arabicParenR"/>
            </a:pPr>
            <a:r>
              <a:rPr lang="en-SG" dirty="0"/>
              <a:t>Procurement of Two workstations. (~5000 SGD)</a:t>
            </a:r>
          </a:p>
          <a:p>
            <a:pPr marL="514350" indent="-514350">
              <a:buAutoNum type="arabicParenR"/>
            </a:pP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7075329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91"/>
          <p:cNvSpPr/>
          <p:nvPr/>
        </p:nvSpPr>
        <p:spPr>
          <a:xfrm>
            <a:off x="0" y="0"/>
            <a:ext cx="12192000" cy="398327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8" name="Shape 98"/>
          <p:cNvSpPr txBox="1">
            <a:spLocks noGrp="1"/>
          </p:cNvSpPr>
          <p:nvPr>
            <p:ph type="title" idx="4294967295"/>
          </p:nvPr>
        </p:nvSpPr>
        <p:spPr>
          <a:xfrm>
            <a:off x="7120602" y="4960602"/>
            <a:ext cx="3075041" cy="771600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-US" sz="2400" b="1" dirty="0"/>
              <a:t>Pravein </a:t>
            </a:r>
            <a:r>
              <a:rPr lang="en-US" sz="2400" b="1" dirty="0" err="1"/>
              <a:t>Govindan</a:t>
            </a:r>
            <a:r>
              <a:rPr lang="en-US" sz="2400" b="1" dirty="0"/>
              <a:t> Kannan	</a:t>
            </a:r>
            <a:endParaRPr lang="en" sz="2400" b="1" dirty="0"/>
          </a:p>
        </p:txBody>
      </p:sp>
      <p:sp>
        <p:nvSpPr>
          <p:cNvPr id="99" name="Shape 99"/>
          <p:cNvSpPr txBox="1">
            <a:spLocks noGrp="1"/>
          </p:cNvSpPr>
          <p:nvPr>
            <p:ph type="title" idx="4294967295"/>
          </p:nvPr>
        </p:nvSpPr>
        <p:spPr>
          <a:xfrm>
            <a:off x="3248309" y="4752975"/>
            <a:ext cx="2697163" cy="1011961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-US" sz="2400" b="1" dirty="0"/>
              <a:t>Ahmad SOLTANI</a:t>
            </a:r>
            <a:r>
              <a:rPr lang="en-US" sz="1600" b="1" dirty="0"/>
              <a:t> </a:t>
            </a:r>
            <a:br>
              <a:rPr lang="en-US" dirty="0">
                <a:latin typeface="+mj-ea"/>
                <a:cs typeface="+mj-ea"/>
              </a:rPr>
            </a:br>
            <a:endParaRPr lang="en-US" sz="2400" b="1" dirty="0"/>
          </a:p>
        </p:txBody>
      </p:sp>
      <p:pic>
        <p:nvPicPr>
          <p:cNvPr id="3074" name="Picture 2" descr="http://www.gazamentalhealth.org/wp-content/uploads/2015/10/thankyou-1024x538.png"/>
          <p:cNvPicPr>
            <a:picLocks noChangeAspect="1" noChangeArrowheads="1"/>
          </p:cNvPicPr>
          <p:nvPr/>
        </p:nvPicPr>
        <p:blipFill>
          <a:blip r:embed="rId3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2185" y="312463"/>
            <a:ext cx="4677553" cy="2457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" t="648" r="-329" b="24351"/>
          <a:stretch/>
        </p:blipFill>
        <p:spPr>
          <a:xfrm>
            <a:off x="7570813" y="2612055"/>
            <a:ext cx="2174621" cy="223691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026" name="Picture 2" descr="Ahmad Soltani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0976" y="2616846"/>
            <a:ext cx="2174621" cy="223691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hape 100"/>
          <p:cNvSpPr txBox="1">
            <a:spLocks/>
          </p:cNvSpPr>
          <p:nvPr/>
        </p:nvSpPr>
        <p:spPr>
          <a:xfrm>
            <a:off x="6849764" y="5843833"/>
            <a:ext cx="2696399" cy="15384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1600" dirty="0">
              <a:latin typeface="Calibri" charset="0"/>
              <a:ea typeface="Calibri" charset="0"/>
              <a:cs typeface="Calibri" charset="0"/>
            </a:endParaRPr>
          </a:p>
        </p:txBody>
      </p:sp>
      <p:grpSp>
        <p:nvGrpSpPr>
          <p:cNvPr id="11" name="Group 4"/>
          <p:cNvGrpSpPr/>
          <p:nvPr/>
        </p:nvGrpSpPr>
        <p:grpSpPr>
          <a:xfrm>
            <a:off x="0" y="6488668"/>
            <a:ext cx="1693333" cy="369332"/>
            <a:chOff x="0" y="6488668"/>
            <a:chExt cx="1693333" cy="369332"/>
          </a:xfrm>
        </p:grpSpPr>
        <p:pic>
          <p:nvPicPr>
            <p:cNvPr id="12" name="Picture 2" descr="Logo-NBV-Color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6488668"/>
              <a:ext cx="369332" cy="3693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/>
            <p:cNvSpPr txBox="1"/>
            <p:nvPr/>
          </p:nvSpPr>
          <p:spPr>
            <a:xfrm>
              <a:off x="349955" y="6488668"/>
              <a:ext cx="13433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err="1"/>
                <a:t>BNVirt</a:t>
              </a:r>
              <a:endParaRPr 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0769935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/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43959" y="151677"/>
            <a:ext cx="592946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000000"/>
                </a:solidFill>
              </a:rPr>
              <a:t>Providing Infrastructure to Tenants/Customers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4666" y="2427110"/>
            <a:ext cx="4869179" cy="693489"/>
          </a:xfrm>
        </p:spPr>
        <p:txBody>
          <a:bodyPr anchor="b">
            <a:normAutofit/>
          </a:bodyPr>
          <a:lstStyle/>
          <a:p>
            <a:pPr marL="457200" lvl="1" indent="0">
              <a:buNone/>
            </a:pPr>
            <a:r>
              <a:rPr lang="en-US" sz="2000" b="1" dirty="0">
                <a:solidFill>
                  <a:srgbClr val="000000"/>
                </a:solidFill>
              </a:rPr>
              <a:t>Renting Dedicated Servers and Switches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0" y="6488668"/>
            <a:ext cx="1693333" cy="369332"/>
            <a:chOff x="0" y="6488668"/>
            <a:chExt cx="1693333" cy="369332"/>
          </a:xfrm>
        </p:grpSpPr>
        <p:pic>
          <p:nvPicPr>
            <p:cNvPr id="17" name="Picture 2" descr="Logo-NBV-Color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6488668"/>
              <a:ext cx="369332" cy="3693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/>
            <p:cNvSpPr txBox="1"/>
            <p:nvPr/>
          </p:nvSpPr>
          <p:spPr>
            <a:xfrm>
              <a:off x="349955" y="6488668"/>
              <a:ext cx="13433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err="1"/>
                <a:t>BNVirt</a:t>
              </a:r>
              <a:endParaRPr lang="en-US" b="1" dirty="0"/>
            </a:p>
          </p:txBody>
        </p:sp>
      </p:grpSp>
      <p:sp>
        <p:nvSpPr>
          <p:cNvPr id="13" name="Content Placeholder 2"/>
          <p:cNvSpPr txBox="1">
            <a:spLocks/>
          </p:cNvSpPr>
          <p:nvPr/>
        </p:nvSpPr>
        <p:spPr>
          <a:xfrm>
            <a:off x="6861175" y="2427110"/>
            <a:ext cx="4869179" cy="6934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Font typeface="Arial" panose="020B0604020202020204" pitchFamily="34" charset="0"/>
              <a:buNone/>
            </a:pPr>
            <a:r>
              <a:rPr lang="en-US" sz="1800" b="1" dirty="0">
                <a:solidFill>
                  <a:srgbClr val="000000"/>
                </a:solidFill>
              </a:rPr>
              <a:t>IaaS Cloud Provisioning </a:t>
            </a: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6020326" y="3629025"/>
            <a:ext cx="2662658" cy="69373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Font typeface="Arial" panose="020B0604020202020204" pitchFamily="34" charset="0"/>
              <a:buNone/>
            </a:pPr>
            <a:r>
              <a:rPr lang="en-US" sz="1800" b="1" dirty="0">
                <a:solidFill>
                  <a:srgbClr val="000000"/>
                </a:solidFill>
              </a:rPr>
              <a:t>Virtual Machines</a:t>
            </a:r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9373419" y="3629025"/>
            <a:ext cx="1953015" cy="69373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Font typeface="Arial" panose="020B0604020202020204" pitchFamily="34" charset="0"/>
              <a:buNone/>
            </a:pPr>
            <a:r>
              <a:rPr lang="en-US" sz="1800" b="1" dirty="0">
                <a:solidFill>
                  <a:srgbClr val="000000"/>
                </a:solidFill>
              </a:rPr>
              <a:t>Bare-Metal</a:t>
            </a: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8" name="Slide Zoom 17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57950984"/>
                  </p:ext>
                </p:extLst>
              </p:nvPr>
            </p:nvGraphicFramePr>
            <p:xfrm>
              <a:off x="1470166" y="3992615"/>
              <a:ext cx="2291330" cy="1724711"/>
            </p:xfrm>
            <a:graphic>
              <a:graphicData uri="http://schemas.microsoft.com/office/powerpoint/2016/slidezoom">
                <pslz:sldZm>
                  <pslz:sldZmObj sldId="261" cId="3797900814">
                    <pslz:zmPr id="{73C80951-8502-4DDF-9662-9601DC31FD7D}" returnToParent="0" imageType="cover" transitionDur="1000" showBg="0">
                      <p166:blipFill xmlns:p166="http://schemas.microsoft.com/office/powerpoint/2016/6/main"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291330" cy="1724711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8" name="Slide Zoom 17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70166" y="3992615"/>
                <a:ext cx="2291330" cy="172471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0" name="Slide Zoom 19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4105665"/>
                  </p:ext>
                </p:extLst>
              </p:nvPr>
            </p:nvGraphicFramePr>
            <p:xfrm>
              <a:off x="6067955" y="4324350"/>
              <a:ext cx="2465070" cy="1714500"/>
            </p:xfrm>
            <a:graphic>
              <a:graphicData uri="http://schemas.microsoft.com/office/powerpoint/2016/slidezoom">
                <pslz:sldZm>
                  <pslz:sldZmObj sldId="262" cId="3916301025">
                    <pslz:zmPr id="{DEB200DA-F476-4078-B3B8-42CC023D7EC8}" returnToParent="0" imageType="cover" transitionDur="1000">
                      <p166:blipFill xmlns:p166="http://schemas.microsoft.com/office/powerpoint/2016/6/main"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46507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0" name="Slide Zoom 19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67955" y="4324350"/>
                <a:ext cx="246507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cxnSp>
        <p:nvCxnSpPr>
          <p:cNvPr id="7" name="Straight Connector 6"/>
          <p:cNvCxnSpPr/>
          <p:nvPr/>
        </p:nvCxnSpPr>
        <p:spPr>
          <a:xfrm>
            <a:off x="5773160" y="2908669"/>
            <a:ext cx="0" cy="38994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1" name="Slide Zoom 20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50602054"/>
                  </p:ext>
                </p:extLst>
              </p:nvPr>
            </p:nvGraphicFramePr>
            <p:xfrm>
              <a:off x="9678246" y="4324350"/>
              <a:ext cx="1724892" cy="1714500"/>
            </p:xfrm>
            <a:graphic>
              <a:graphicData uri="http://schemas.microsoft.com/office/powerpoint/2016/slidezoom">
                <pslz:sldZm>
                  <pslz:sldZmObj sldId="264" cId="492862808">
                    <pslz:zmPr id="{568E1BF8-33E7-460E-96DD-0ABAD5D7E4DB}" returnToParent="0" imageType="cover" transitionDur="1000">
                      <p166:blipFill xmlns:p166="http://schemas.microsoft.com/office/powerpoint/2016/6/main"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724892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1" name="Slide Zoom 20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678246" y="4324350"/>
                <a:ext cx="1724892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cxnSp>
        <p:nvCxnSpPr>
          <p:cNvPr id="22" name="Straight Arrow Connector 21"/>
          <p:cNvCxnSpPr>
            <a:cxnSpLocks/>
          </p:cNvCxnSpPr>
          <p:nvPr/>
        </p:nvCxnSpPr>
        <p:spPr>
          <a:xfrm flipH="1">
            <a:off x="7416801" y="3262489"/>
            <a:ext cx="1116224" cy="7301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cxnSpLocks/>
          </p:cNvCxnSpPr>
          <p:nvPr/>
        </p:nvCxnSpPr>
        <p:spPr>
          <a:xfrm>
            <a:off x="8682984" y="3262489"/>
            <a:ext cx="1228660" cy="7301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67421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indoor, building, computer, station&#10;&#10;Description generated with very high confidence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43" r="14997" b="-1"/>
          <a:stretch/>
        </p:blipFill>
        <p:spPr>
          <a:xfrm>
            <a:off x="5867400" y="10"/>
            <a:ext cx="6324601" cy="6857990"/>
          </a:xfrm>
          <a:prstGeom prst="rect">
            <a:avLst/>
          </a:prstGeom>
        </p:spPr>
      </p:pic>
      <p:pic>
        <p:nvPicPr>
          <p:cNvPr id="10" name="Picture 9">
            <a:extLst/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79956" y="366623"/>
            <a:ext cx="6096000" cy="4401205"/>
          </a:xfrm>
          <a:prstGeom prst="rect">
            <a:avLst/>
          </a:prstGeom>
        </p:spPr>
        <p:txBody>
          <a:bodyPr anchor="t">
            <a:spAutoFit/>
          </a:bodyPr>
          <a:lstStyle/>
          <a:p>
            <a:r>
              <a:rPr lang="en-US" sz="2800" b="1" dirty="0"/>
              <a:t>Option 1:</a:t>
            </a:r>
          </a:p>
          <a:p>
            <a:r>
              <a:rPr lang="en-US" sz="2800" dirty="0"/>
              <a:t>Dedicated switching fabric </a:t>
            </a:r>
          </a:p>
          <a:p>
            <a:r>
              <a:rPr lang="en-US" sz="2800" dirty="0"/>
              <a:t>per customer.</a:t>
            </a:r>
          </a:p>
          <a:p>
            <a:endParaRPr lang="en-US" sz="2800" dirty="0"/>
          </a:p>
          <a:p>
            <a:pPr lvl="1"/>
            <a:r>
              <a:rPr lang="en-US" sz="2800" b="1" dirty="0"/>
              <a:t>Problems:</a:t>
            </a:r>
          </a:p>
          <a:p>
            <a:pPr lvl="1"/>
            <a:r>
              <a:rPr lang="en-US" sz="2800" dirty="0"/>
              <a:t>1)	High Cost (Capex).</a:t>
            </a:r>
          </a:p>
          <a:p>
            <a:pPr lvl="1"/>
            <a:r>
              <a:rPr lang="en-US" sz="2800" dirty="0"/>
              <a:t>2)	High Maintenance (Opex).</a:t>
            </a:r>
          </a:p>
          <a:p>
            <a:pPr lvl="1"/>
            <a:r>
              <a:rPr lang="en-US" sz="2800" dirty="0"/>
              <a:t>3)	High Deployment/ Teardown 	Time.</a:t>
            </a:r>
          </a:p>
          <a:p>
            <a:pPr lvl="1"/>
            <a:r>
              <a:rPr lang="en-US" sz="2800" dirty="0"/>
              <a:t>4)	Manual Configuration &amp; Cabling</a:t>
            </a:r>
          </a:p>
        </p:txBody>
      </p:sp>
      <p:grpSp>
        <p:nvGrpSpPr>
          <p:cNvPr id="9" name="Group 15"/>
          <p:cNvGrpSpPr/>
          <p:nvPr/>
        </p:nvGrpSpPr>
        <p:grpSpPr>
          <a:xfrm>
            <a:off x="0" y="6488668"/>
            <a:ext cx="1693333" cy="369332"/>
            <a:chOff x="0" y="6488668"/>
            <a:chExt cx="1693333" cy="369332"/>
          </a:xfrm>
        </p:grpSpPr>
        <p:pic>
          <p:nvPicPr>
            <p:cNvPr id="11" name="Picture 2" descr="Logo-NBV-Color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6488668"/>
              <a:ext cx="369332" cy="3693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/>
            <p:cNvSpPr txBox="1"/>
            <p:nvPr/>
          </p:nvSpPr>
          <p:spPr>
            <a:xfrm>
              <a:off x="349955" y="6488668"/>
              <a:ext cx="13433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err="1"/>
                <a:t>BNVirt</a:t>
              </a:r>
              <a:endParaRPr 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7979008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/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4666" y="2427110"/>
            <a:ext cx="4869179" cy="693489"/>
          </a:xfrm>
        </p:spPr>
        <p:txBody>
          <a:bodyPr anchor="b">
            <a:normAutofit/>
          </a:bodyPr>
          <a:lstStyle/>
          <a:p>
            <a:pPr marL="457200" lvl="1" indent="0">
              <a:buNone/>
            </a:pPr>
            <a:r>
              <a:rPr lang="en-US" sz="2000" b="1" dirty="0">
                <a:solidFill>
                  <a:srgbClr val="000000"/>
                </a:solidFill>
              </a:rPr>
              <a:t>Renting Dedicated Servers and Switches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0" y="6488668"/>
            <a:ext cx="1693333" cy="369332"/>
            <a:chOff x="0" y="6488668"/>
            <a:chExt cx="1693333" cy="369332"/>
          </a:xfrm>
        </p:grpSpPr>
        <p:pic>
          <p:nvPicPr>
            <p:cNvPr id="17" name="Picture 2" descr="Logo-NBV-Color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6488668"/>
              <a:ext cx="369332" cy="3693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/>
            <p:cNvSpPr txBox="1"/>
            <p:nvPr/>
          </p:nvSpPr>
          <p:spPr>
            <a:xfrm>
              <a:off x="349955" y="6488668"/>
              <a:ext cx="13433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err="1"/>
                <a:t>BNVirt</a:t>
              </a:r>
              <a:endParaRPr lang="en-US" b="1" dirty="0"/>
            </a:p>
          </p:txBody>
        </p:sp>
      </p:grpSp>
      <p:sp>
        <p:nvSpPr>
          <p:cNvPr id="13" name="Content Placeholder 2"/>
          <p:cNvSpPr txBox="1">
            <a:spLocks/>
          </p:cNvSpPr>
          <p:nvPr/>
        </p:nvSpPr>
        <p:spPr>
          <a:xfrm>
            <a:off x="6861175" y="2427110"/>
            <a:ext cx="4869179" cy="6934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Font typeface="Arial" panose="020B0604020202020204" pitchFamily="34" charset="0"/>
              <a:buNone/>
            </a:pPr>
            <a:r>
              <a:rPr lang="en-US" sz="1800" b="1" dirty="0">
                <a:solidFill>
                  <a:srgbClr val="000000"/>
                </a:solidFill>
              </a:rPr>
              <a:t>IaaS Cloud Provisioning </a:t>
            </a: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6020326" y="3629025"/>
            <a:ext cx="2662658" cy="69373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Font typeface="Arial" panose="020B0604020202020204" pitchFamily="34" charset="0"/>
              <a:buNone/>
            </a:pPr>
            <a:r>
              <a:rPr lang="en-US" sz="1800" b="1" dirty="0">
                <a:solidFill>
                  <a:srgbClr val="000000"/>
                </a:solidFill>
              </a:rPr>
              <a:t>Virtual Machines</a:t>
            </a:r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9373419" y="3629025"/>
            <a:ext cx="1953015" cy="69373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Font typeface="Arial" panose="020B0604020202020204" pitchFamily="34" charset="0"/>
              <a:buNone/>
            </a:pPr>
            <a:r>
              <a:rPr lang="en-US" sz="1800" b="1" dirty="0">
                <a:solidFill>
                  <a:srgbClr val="000000"/>
                </a:solidFill>
              </a:rPr>
              <a:t>Bare-Metal</a:t>
            </a: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8" name="Slide Zoom 17"/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1470166" y="3992615"/>
              <a:ext cx="2291330" cy="1724711"/>
            </p:xfrm>
            <a:graphic>
              <a:graphicData uri="http://schemas.microsoft.com/office/powerpoint/2016/slidezoom">
                <pslz:sldZm>
                  <pslz:sldZmObj sldId="261" cId="3797900814">
                    <pslz:zmPr id="{73C80951-8502-4DDF-9662-9601DC31FD7D}" returnToParent="0" imageType="cover" transitionDur="1000" showBg="0">
                      <p166:blipFill xmlns:p166="http://schemas.microsoft.com/office/powerpoint/2016/6/main"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291330" cy="1724711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8" name="Slide Zoom 17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70166" y="3992615"/>
                <a:ext cx="2291330" cy="172471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0" name="Slide Zoom 19"/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6067955" y="4324350"/>
              <a:ext cx="2465070" cy="1714500"/>
            </p:xfrm>
            <a:graphic>
              <a:graphicData uri="http://schemas.microsoft.com/office/powerpoint/2016/slidezoom">
                <pslz:sldZm>
                  <pslz:sldZmObj sldId="262" cId="3916301025">
                    <pslz:zmPr id="{DEB200DA-F476-4078-B3B8-42CC023D7EC8}" returnToParent="0" imageType="cover" transitionDur="1000">
                      <p166:blipFill xmlns:p166="http://schemas.microsoft.com/office/powerpoint/2016/6/main"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46507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0" name="Slide Zoom 19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67955" y="4324350"/>
                <a:ext cx="246507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cxnSp>
        <p:nvCxnSpPr>
          <p:cNvPr id="7" name="Straight Connector 6"/>
          <p:cNvCxnSpPr/>
          <p:nvPr/>
        </p:nvCxnSpPr>
        <p:spPr>
          <a:xfrm>
            <a:off x="5773160" y="2908669"/>
            <a:ext cx="0" cy="38994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1" name="Slide Zoom 20"/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9678246" y="4324350"/>
              <a:ext cx="1724892" cy="1714500"/>
            </p:xfrm>
            <a:graphic>
              <a:graphicData uri="http://schemas.microsoft.com/office/powerpoint/2016/slidezoom">
                <pslz:sldZm>
                  <pslz:sldZmObj sldId="264" cId="492862808">
                    <pslz:zmPr id="{568E1BF8-33E7-460E-96DD-0ABAD5D7E4DB}" returnToParent="0" imageType="cover" transitionDur="1000">
                      <p166:blipFill xmlns:p166="http://schemas.microsoft.com/office/powerpoint/2016/6/main"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724892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1" name="Slide Zoom 20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678246" y="4324350"/>
                <a:ext cx="1724892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cxnSp>
        <p:nvCxnSpPr>
          <p:cNvPr id="22" name="Straight Arrow Connector 21"/>
          <p:cNvCxnSpPr>
            <a:cxnSpLocks/>
          </p:cNvCxnSpPr>
          <p:nvPr/>
        </p:nvCxnSpPr>
        <p:spPr>
          <a:xfrm flipH="1">
            <a:off x="7416801" y="3262489"/>
            <a:ext cx="1116224" cy="7301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cxnSpLocks/>
          </p:cNvCxnSpPr>
          <p:nvPr/>
        </p:nvCxnSpPr>
        <p:spPr>
          <a:xfrm>
            <a:off x="8682984" y="3262489"/>
            <a:ext cx="1228660" cy="7301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itle 1"/>
          <p:cNvSpPr txBox="1">
            <a:spLocks/>
          </p:cNvSpPr>
          <p:nvPr/>
        </p:nvSpPr>
        <p:spPr>
          <a:xfrm>
            <a:off x="3443959" y="151677"/>
            <a:ext cx="592946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>
                <a:solidFill>
                  <a:srgbClr val="000000"/>
                </a:solidFill>
              </a:rPr>
              <a:t>Providing Infrastructure to Tenants/Customers</a:t>
            </a:r>
            <a:endParaRPr lang="en-US" b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09174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indoor, building, computer, station&#10;&#10;Description generated with very high confidence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43" r="14997" b="-1"/>
          <a:stretch/>
        </p:blipFill>
        <p:spPr>
          <a:xfrm>
            <a:off x="5867400" y="10"/>
            <a:ext cx="6324601" cy="6857990"/>
          </a:xfrm>
          <a:prstGeom prst="rect">
            <a:avLst/>
          </a:prstGeom>
        </p:spPr>
      </p:pic>
      <p:pic>
        <p:nvPicPr>
          <p:cNvPr id="10" name="Picture 9">
            <a:extLst/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79956" y="366623"/>
            <a:ext cx="6096000" cy="5693866"/>
          </a:xfrm>
          <a:prstGeom prst="rect">
            <a:avLst/>
          </a:prstGeom>
        </p:spPr>
        <p:txBody>
          <a:bodyPr anchor="t">
            <a:spAutoFit/>
          </a:bodyPr>
          <a:lstStyle/>
          <a:p>
            <a:r>
              <a:rPr lang="en-US" sz="2800" b="1" dirty="0"/>
              <a:t>Option 2:</a:t>
            </a:r>
          </a:p>
          <a:p>
            <a:r>
              <a:rPr lang="en-US" sz="2800" dirty="0"/>
              <a:t>VM (Virtual Machines) -Based Solution (E.g. OpenStack, AWS etc.)</a:t>
            </a:r>
          </a:p>
          <a:p>
            <a:r>
              <a:rPr lang="en-US" sz="2800" dirty="0"/>
              <a:t>	</a:t>
            </a:r>
          </a:p>
          <a:p>
            <a:pPr lvl="1"/>
            <a:r>
              <a:rPr lang="en-US" sz="2800" b="1" dirty="0"/>
              <a:t>Problems:</a:t>
            </a:r>
          </a:p>
          <a:p>
            <a:pPr lvl="1"/>
            <a:r>
              <a:rPr lang="en-US" sz="2800" dirty="0"/>
              <a:t>1) Lack of Performance guarantees.</a:t>
            </a:r>
          </a:p>
          <a:p>
            <a:pPr lvl="1"/>
            <a:r>
              <a:rPr lang="en-US" sz="2800" dirty="0"/>
              <a:t>2) Lack of Security guarantees.</a:t>
            </a:r>
          </a:p>
          <a:p>
            <a:pPr lvl="1"/>
            <a:r>
              <a:rPr lang="en-US" sz="2800" dirty="0"/>
              <a:t>3) Customers may require </a:t>
            </a:r>
          </a:p>
          <a:p>
            <a:pPr lvl="1"/>
            <a:r>
              <a:rPr lang="en-US" sz="2800" dirty="0"/>
              <a:t>     dedicated infrastructure :</a:t>
            </a:r>
          </a:p>
          <a:p>
            <a:pPr lvl="1"/>
            <a:r>
              <a:rPr lang="en-US" sz="2800" dirty="0"/>
              <a:t>	a) Regulatory reasons.</a:t>
            </a:r>
          </a:p>
          <a:p>
            <a:pPr lvl="1"/>
            <a:r>
              <a:rPr lang="en-US" sz="2800" dirty="0"/>
              <a:t>	b) Predictable performance.</a:t>
            </a:r>
          </a:p>
          <a:p>
            <a:pPr lvl="1"/>
            <a:r>
              <a:rPr lang="en-US" sz="2800" dirty="0"/>
              <a:t>4) Customers may require    Container/VM Deployments.</a:t>
            </a:r>
          </a:p>
        </p:txBody>
      </p:sp>
      <p:grpSp>
        <p:nvGrpSpPr>
          <p:cNvPr id="6" name="Group 15"/>
          <p:cNvGrpSpPr/>
          <p:nvPr/>
        </p:nvGrpSpPr>
        <p:grpSpPr>
          <a:xfrm>
            <a:off x="0" y="6488668"/>
            <a:ext cx="1693333" cy="369332"/>
            <a:chOff x="0" y="6488668"/>
            <a:chExt cx="1693333" cy="369332"/>
          </a:xfrm>
        </p:grpSpPr>
        <p:pic>
          <p:nvPicPr>
            <p:cNvPr id="8" name="Picture 2" descr="Logo-NBV-Color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6488668"/>
              <a:ext cx="369332" cy="3693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/>
            <p:cNvSpPr txBox="1"/>
            <p:nvPr/>
          </p:nvSpPr>
          <p:spPr>
            <a:xfrm>
              <a:off x="349955" y="6488668"/>
              <a:ext cx="13433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err="1"/>
                <a:t>BNVirt</a:t>
              </a:r>
              <a:endParaRPr 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9163010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/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4666" y="2427110"/>
            <a:ext cx="4869179" cy="693489"/>
          </a:xfrm>
        </p:spPr>
        <p:txBody>
          <a:bodyPr anchor="b">
            <a:normAutofit/>
          </a:bodyPr>
          <a:lstStyle/>
          <a:p>
            <a:pPr marL="457200" lvl="1" indent="0">
              <a:buNone/>
            </a:pPr>
            <a:r>
              <a:rPr lang="en-US" sz="2000" b="1" dirty="0">
                <a:solidFill>
                  <a:srgbClr val="000000"/>
                </a:solidFill>
              </a:rPr>
              <a:t>Renting Dedicated Servers and Switches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0" y="6488668"/>
            <a:ext cx="1693333" cy="369332"/>
            <a:chOff x="0" y="6488668"/>
            <a:chExt cx="1693333" cy="369332"/>
          </a:xfrm>
        </p:grpSpPr>
        <p:pic>
          <p:nvPicPr>
            <p:cNvPr id="17" name="Picture 2" descr="Logo-NBV-Color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6488668"/>
              <a:ext cx="369332" cy="3693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/>
            <p:cNvSpPr txBox="1"/>
            <p:nvPr/>
          </p:nvSpPr>
          <p:spPr>
            <a:xfrm>
              <a:off x="349955" y="6488668"/>
              <a:ext cx="13433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err="1"/>
                <a:t>BNVirt</a:t>
              </a:r>
              <a:endParaRPr lang="en-US" b="1" dirty="0"/>
            </a:p>
          </p:txBody>
        </p:sp>
      </p:grpSp>
      <p:sp>
        <p:nvSpPr>
          <p:cNvPr id="13" name="Content Placeholder 2"/>
          <p:cNvSpPr txBox="1">
            <a:spLocks/>
          </p:cNvSpPr>
          <p:nvPr/>
        </p:nvSpPr>
        <p:spPr>
          <a:xfrm>
            <a:off x="6861175" y="2427110"/>
            <a:ext cx="4869179" cy="6934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Font typeface="Arial" panose="020B0604020202020204" pitchFamily="34" charset="0"/>
              <a:buNone/>
            </a:pPr>
            <a:r>
              <a:rPr lang="en-US" sz="1800" b="1" dirty="0">
                <a:solidFill>
                  <a:srgbClr val="000000"/>
                </a:solidFill>
              </a:rPr>
              <a:t>IaaS Cloud Provisioning </a:t>
            </a: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6020326" y="3629025"/>
            <a:ext cx="2662658" cy="69373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Font typeface="Arial" panose="020B0604020202020204" pitchFamily="34" charset="0"/>
              <a:buNone/>
            </a:pPr>
            <a:r>
              <a:rPr lang="en-US" sz="1800" b="1" dirty="0">
                <a:solidFill>
                  <a:srgbClr val="000000"/>
                </a:solidFill>
              </a:rPr>
              <a:t>Virtual Machines</a:t>
            </a:r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9373419" y="3629025"/>
            <a:ext cx="1953015" cy="69373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Font typeface="Arial" panose="020B0604020202020204" pitchFamily="34" charset="0"/>
              <a:buNone/>
            </a:pPr>
            <a:r>
              <a:rPr lang="en-US" sz="1800" b="1" dirty="0">
                <a:solidFill>
                  <a:srgbClr val="000000"/>
                </a:solidFill>
              </a:rPr>
              <a:t>Bare-Metal</a:t>
            </a: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8" name="Slide Zoom 17"/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1470166" y="3992615"/>
              <a:ext cx="2291330" cy="1724711"/>
            </p:xfrm>
            <a:graphic>
              <a:graphicData uri="http://schemas.microsoft.com/office/powerpoint/2016/slidezoom">
                <pslz:sldZm>
                  <pslz:sldZmObj sldId="261" cId="3797900814">
                    <pslz:zmPr id="{73C80951-8502-4DDF-9662-9601DC31FD7D}" returnToParent="0" imageType="cover" transitionDur="1000" showBg="0">
                      <p166:blipFill xmlns:p166="http://schemas.microsoft.com/office/powerpoint/2016/6/main"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291330" cy="1724711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8" name="Slide Zoom 17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70166" y="3992615"/>
                <a:ext cx="2291330" cy="172471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0" name="Slide Zoom 19"/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6067955" y="4324350"/>
              <a:ext cx="2465070" cy="1714500"/>
            </p:xfrm>
            <a:graphic>
              <a:graphicData uri="http://schemas.microsoft.com/office/powerpoint/2016/slidezoom">
                <pslz:sldZm>
                  <pslz:sldZmObj sldId="262" cId="3916301025">
                    <pslz:zmPr id="{DEB200DA-F476-4078-B3B8-42CC023D7EC8}" returnToParent="0" imageType="cover" transitionDur="1000">
                      <p166:blipFill xmlns:p166="http://schemas.microsoft.com/office/powerpoint/2016/6/main"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46507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0" name="Slide Zoom 19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67955" y="4324350"/>
                <a:ext cx="246507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cxnSp>
        <p:nvCxnSpPr>
          <p:cNvPr id="7" name="Straight Connector 6"/>
          <p:cNvCxnSpPr/>
          <p:nvPr/>
        </p:nvCxnSpPr>
        <p:spPr>
          <a:xfrm>
            <a:off x="5773160" y="2908669"/>
            <a:ext cx="0" cy="38994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1" name="Slide Zoom 20"/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9678246" y="4324350"/>
              <a:ext cx="1724892" cy="1714500"/>
            </p:xfrm>
            <a:graphic>
              <a:graphicData uri="http://schemas.microsoft.com/office/powerpoint/2016/slidezoom">
                <pslz:sldZm>
                  <pslz:sldZmObj sldId="264" cId="492862808">
                    <pslz:zmPr id="{568E1BF8-33E7-460E-96DD-0ABAD5D7E4DB}" returnToParent="0" imageType="cover" transitionDur="1000">
                      <p166:blipFill xmlns:p166="http://schemas.microsoft.com/office/powerpoint/2016/6/main"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724892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1" name="Slide Zoom 20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678246" y="4324350"/>
                <a:ext cx="1724892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cxnSp>
        <p:nvCxnSpPr>
          <p:cNvPr id="22" name="Straight Arrow Connector 21"/>
          <p:cNvCxnSpPr>
            <a:cxnSpLocks/>
          </p:cNvCxnSpPr>
          <p:nvPr/>
        </p:nvCxnSpPr>
        <p:spPr>
          <a:xfrm flipH="1">
            <a:off x="7416801" y="3262489"/>
            <a:ext cx="1116224" cy="7301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cxnSpLocks/>
          </p:cNvCxnSpPr>
          <p:nvPr/>
        </p:nvCxnSpPr>
        <p:spPr>
          <a:xfrm>
            <a:off x="8682984" y="3262489"/>
            <a:ext cx="1228660" cy="7301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itle 1"/>
          <p:cNvSpPr txBox="1">
            <a:spLocks/>
          </p:cNvSpPr>
          <p:nvPr/>
        </p:nvSpPr>
        <p:spPr>
          <a:xfrm>
            <a:off x="3443959" y="151677"/>
            <a:ext cx="592946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>
                <a:solidFill>
                  <a:srgbClr val="000000"/>
                </a:solidFill>
              </a:rPr>
              <a:t>Providing Infrastructure to Tenants/Customers</a:t>
            </a:r>
            <a:endParaRPr lang="en-US" b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63226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41727" y="1453661"/>
            <a:ext cx="3789903" cy="3789903"/>
          </a:xfrm>
          <a:prstGeom prst="rect">
            <a:avLst/>
          </a:prstGeom>
        </p:spPr>
      </p:pic>
      <p:pic>
        <p:nvPicPr>
          <p:cNvPr id="4" name="Picture 2" descr="Logo-NBV-Color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1279" y="5552356"/>
            <a:ext cx="1009650" cy="100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0" y="6488668"/>
            <a:ext cx="1693333" cy="369332"/>
            <a:chOff x="0" y="6488668"/>
            <a:chExt cx="1693333" cy="369332"/>
          </a:xfrm>
        </p:grpSpPr>
        <p:pic>
          <p:nvPicPr>
            <p:cNvPr id="6" name="Picture 2" descr="Logo-NBV-Color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6488668"/>
              <a:ext cx="369332" cy="3693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/>
            <p:cNvSpPr txBox="1"/>
            <p:nvPr/>
          </p:nvSpPr>
          <p:spPr>
            <a:xfrm>
              <a:off x="349955" y="6488668"/>
              <a:ext cx="13433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err="1"/>
                <a:t>BNVirt</a:t>
              </a:r>
              <a:endParaRPr 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4928628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Bare-Metal?</a:t>
            </a:r>
            <a:br>
              <a:rPr lang="en-US" dirty="0"/>
            </a:br>
            <a:r>
              <a:rPr lang="en-US" dirty="0"/>
              <a:t>Why Bare-Metal?</a:t>
            </a:r>
          </a:p>
        </p:txBody>
      </p:sp>
      <p:grpSp>
        <p:nvGrpSpPr>
          <p:cNvPr id="3" name="Group 4"/>
          <p:cNvGrpSpPr/>
          <p:nvPr/>
        </p:nvGrpSpPr>
        <p:grpSpPr>
          <a:xfrm>
            <a:off x="0" y="6488668"/>
            <a:ext cx="1693333" cy="369332"/>
            <a:chOff x="0" y="6488668"/>
            <a:chExt cx="1693333" cy="369332"/>
          </a:xfrm>
        </p:grpSpPr>
        <p:pic>
          <p:nvPicPr>
            <p:cNvPr id="4" name="Picture 2" descr="Logo-NBV-Color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6488668"/>
              <a:ext cx="369332" cy="3693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349955" y="6488668"/>
              <a:ext cx="13433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err="1"/>
                <a:t>BNVirt</a:t>
              </a:r>
              <a:endParaRPr 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7598473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27252</TotalTime>
  <Words>530</Words>
  <Application>Microsoft Office PowerPoint</Application>
  <PresentationFormat>Widescreen</PresentationFormat>
  <Paragraphs>180</Paragraphs>
  <Slides>21</Slides>
  <Notes>18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Office Theme</vt:lpstr>
      <vt:lpstr>PowerPoint Presentation</vt:lpstr>
      <vt:lpstr>Providing Infrastructure to Tenants/Customers</vt:lpstr>
      <vt:lpstr>Providing Infrastructure to Tenants/Customers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is Bare-Metal? Why Bare-Metal?</vt:lpstr>
      <vt:lpstr>PowerPoint Presentation</vt:lpstr>
      <vt:lpstr>IaaS Landscape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Milestones</vt:lpstr>
      <vt:lpstr>Fund Usage</vt:lpstr>
      <vt:lpstr>Pravein Govindan Kannan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Pravein GK</dc:creator>
  <cp:lastModifiedBy>Pravein GK</cp:lastModifiedBy>
  <cp:revision>55</cp:revision>
  <dcterms:created xsi:type="dcterms:W3CDTF">2017-05-10T18:58:07Z</dcterms:created>
  <dcterms:modified xsi:type="dcterms:W3CDTF">2017-09-25T17:48:55Z</dcterms:modified>
</cp:coreProperties>
</file>